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792" r:id="rId2"/>
    <p:sldMasterId id="2147483827" r:id="rId3"/>
  </p:sldMasterIdLst>
  <p:sldIdLst>
    <p:sldId id="261" r:id="rId4"/>
    <p:sldId id="256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4" r:id="rId15"/>
    <p:sldId id="275" r:id="rId16"/>
    <p:sldId id="278" r:id="rId17"/>
    <p:sldId id="280" r:id="rId18"/>
    <p:sldId id="259" r:id="rId19"/>
    <p:sldId id="281" r:id="rId20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黑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9234"/>
    <a:srgbClr val="800000"/>
    <a:srgbClr val="FFB9B9"/>
    <a:srgbClr val="99CCFF"/>
    <a:srgbClr val="FFD1D1"/>
    <a:srgbClr val="C5F1C5"/>
    <a:srgbClr val="4A724F"/>
    <a:srgbClr val="003399"/>
    <a:srgbClr val="111111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08"/>
      </p:cViewPr>
      <p:guideLst>
        <p:guide orient="horz" pos="227"/>
        <p:guide orient="horz" pos="164"/>
        <p:guide orient="horz" pos="4110"/>
        <p:guide orient="horz" pos="709"/>
        <p:guide pos="295"/>
        <p:guide pos="546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9E530D-AA63-4E2C-B113-B50AE4401035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fa-IR"/>
        </a:p>
      </dgm:t>
    </dgm:pt>
    <dgm:pt modelId="{2AA7337D-0F1A-42F5-BA36-E923A6CB4C93}">
      <dgm:prSet phldrT="[Text]" custT="1"/>
      <dgm:spPr>
        <a:solidFill>
          <a:srgbClr val="4A724F"/>
        </a:solidFill>
      </dgm:spPr>
      <dgm:t>
        <a:bodyPr/>
        <a:lstStyle/>
        <a:p>
          <a:pPr algn="ctr" rtl="1">
            <a:lnSpc>
              <a:spcPct val="100000"/>
            </a:lnSpc>
          </a:pPr>
          <a:r>
            <a:rPr lang="fa-IR" sz="2200" dirty="0" smtClean="0">
              <a:cs typeface="B Titr" pitchFamily="2" charset="-78"/>
            </a:rPr>
            <a:t>اعتبار و پایایی:</a:t>
          </a:r>
        </a:p>
        <a:p>
          <a:pPr algn="ctr" rtl="1">
            <a:lnSpc>
              <a:spcPct val="100000"/>
            </a:lnSpc>
          </a:pPr>
          <a:endParaRPr lang="fa-IR" sz="2200" dirty="0" smtClean="0">
            <a:cs typeface="B Titr" pitchFamily="2" charset="-78"/>
          </a:endParaRPr>
        </a:p>
        <a:p>
          <a:pPr algn="ctr"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اعتبار صوری</a:t>
          </a:r>
        </a:p>
        <a:p>
          <a:pPr algn="ctr"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اعتبار محتوایی</a:t>
          </a:r>
        </a:p>
        <a:p>
          <a:pPr algn="ctr"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همسازی درونی</a:t>
          </a:r>
          <a:endParaRPr lang="fa-IR" sz="2200" dirty="0">
            <a:cs typeface="B Nazanin" pitchFamily="2" charset="-78"/>
          </a:endParaRPr>
        </a:p>
      </dgm:t>
    </dgm:pt>
    <dgm:pt modelId="{CA846BF2-8C9B-4CF8-813C-36A28EC88A96}" type="parTrans" cxnId="{CD008FA1-6872-40F1-BA42-6986F4EEA29F}">
      <dgm:prSet/>
      <dgm:spPr/>
      <dgm:t>
        <a:bodyPr/>
        <a:lstStyle/>
        <a:p>
          <a:pPr rtl="1"/>
          <a:endParaRPr lang="fa-IR"/>
        </a:p>
      </dgm:t>
    </dgm:pt>
    <dgm:pt modelId="{DA41D027-0FBF-4571-91B8-EDCE67F99765}" type="sibTrans" cxnId="{CD008FA1-6872-40F1-BA42-6986F4EEA29F}">
      <dgm:prSet/>
      <dgm:spPr/>
      <dgm:t>
        <a:bodyPr/>
        <a:lstStyle/>
        <a:p>
          <a:pPr rtl="1"/>
          <a:endParaRPr lang="fa-IR"/>
        </a:p>
      </dgm:t>
    </dgm:pt>
    <dgm:pt modelId="{A6CA33FC-13D4-47EE-B737-0186360D8ED1}">
      <dgm:prSet phldrT="[Text]" custT="1"/>
      <dgm:spPr>
        <a:solidFill>
          <a:srgbClr val="7030A0"/>
        </a:solidFill>
      </dgm:spPr>
      <dgm:t>
        <a:bodyPr/>
        <a:lstStyle/>
        <a:p>
          <a:pPr rtl="1"/>
          <a:r>
            <a:rPr lang="fa-IR" sz="2200" dirty="0" smtClean="0">
              <a:cs typeface="B Titr" pitchFamily="2" charset="-78"/>
            </a:rPr>
            <a:t>روش گردآوری:</a:t>
          </a:r>
        </a:p>
        <a:p>
          <a:pPr rtl="1"/>
          <a:endParaRPr lang="fa-IR" sz="2200" dirty="0" smtClean="0">
            <a:cs typeface="B Titr" pitchFamily="2" charset="-78"/>
          </a:endParaRPr>
        </a:p>
        <a:p>
          <a:pPr rtl="1"/>
          <a:r>
            <a:rPr lang="fa-IR" sz="2200" dirty="0" smtClean="0">
              <a:cs typeface="B Nazanin" pitchFamily="2" charset="-78"/>
            </a:rPr>
            <a:t>پرسشنامه بسته</a:t>
          </a:r>
        </a:p>
        <a:p>
          <a:pPr rtl="1"/>
          <a:r>
            <a:rPr lang="fa-IR" sz="2200" dirty="0" smtClean="0">
              <a:cs typeface="B Nazanin" pitchFamily="2" charset="-78"/>
            </a:rPr>
            <a:t>محوریت پرسشنامه</a:t>
          </a:r>
          <a:endParaRPr lang="fa-IR" sz="2200" dirty="0" smtClean="0">
            <a:cs typeface="B Titr" pitchFamily="2" charset="-78"/>
          </a:endParaRPr>
        </a:p>
        <a:p>
          <a:pPr rtl="1"/>
          <a:r>
            <a:rPr lang="fa-IR" sz="2200" dirty="0" smtClean="0">
              <a:cs typeface="B Nazanin" pitchFamily="2" charset="-78"/>
            </a:rPr>
            <a:t>مصاحبه نیمه عمیق</a:t>
          </a:r>
        </a:p>
      </dgm:t>
    </dgm:pt>
    <dgm:pt modelId="{84E9264B-395C-4FDC-AB35-D9F03268AB13}" type="parTrans" cxnId="{0A3ECF6C-2DDA-40A8-ACB2-38D892B5E927}">
      <dgm:prSet/>
      <dgm:spPr/>
      <dgm:t>
        <a:bodyPr/>
        <a:lstStyle/>
        <a:p>
          <a:pPr rtl="1"/>
          <a:endParaRPr lang="fa-IR"/>
        </a:p>
      </dgm:t>
    </dgm:pt>
    <dgm:pt modelId="{821E0070-8836-48B0-B14F-E997D5F61486}" type="sibTrans" cxnId="{0A3ECF6C-2DDA-40A8-ACB2-38D892B5E927}">
      <dgm:prSet/>
      <dgm:spPr/>
      <dgm:t>
        <a:bodyPr/>
        <a:lstStyle/>
        <a:p>
          <a:pPr rtl="1"/>
          <a:endParaRPr lang="fa-IR"/>
        </a:p>
      </dgm:t>
    </dgm:pt>
    <dgm:pt modelId="{7375C70A-865B-4A73-9725-A1AC0BABE93D}">
      <dgm:prSet phldrT="[Text]" custT="1"/>
      <dgm:spPr>
        <a:solidFill>
          <a:srgbClr val="800000"/>
        </a:solidFill>
      </dgm:spPr>
      <dgm:t>
        <a:bodyPr/>
        <a:lstStyle/>
        <a:p>
          <a:pPr rtl="1"/>
          <a:r>
            <a:rPr lang="fa-IR" sz="2200" dirty="0" smtClean="0">
              <a:cs typeface="B Titr" pitchFamily="2" charset="-78"/>
            </a:rPr>
            <a:t>جمعیت و نمونه:</a:t>
          </a:r>
        </a:p>
        <a:p>
          <a:pPr rtl="1"/>
          <a:endParaRPr lang="fa-IR" sz="2200" dirty="0" smtClean="0">
            <a:cs typeface="B Titr" pitchFamily="2" charset="-78"/>
          </a:endParaRPr>
        </a:p>
        <a:p>
          <a:pPr rtl="1"/>
          <a:r>
            <a:rPr lang="fa-IR" sz="2200" dirty="0" smtClean="0">
              <a:cs typeface="B Nazanin" pitchFamily="2" charset="-78"/>
            </a:rPr>
            <a:t>18 تا 75 سال</a:t>
          </a:r>
        </a:p>
        <a:p>
          <a:pPr rtl="1"/>
          <a:r>
            <a:rPr lang="fa-IR" sz="2200" dirty="0" smtClean="0">
              <a:cs typeface="B Nazanin" pitchFamily="2" charset="-78"/>
            </a:rPr>
            <a:t>ساکن تهران</a:t>
          </a:r>
        </a:p>
        <a:p>
          <a:pPr rtl="1"/>
          <a:r>
            <a:rPr lang="fa-IR" sz="2200" dirty="0" smtClean="0">
              <a:cs typeface="B Nazanin" pitchFamily="2" charset="-78"/>
            </a:rPr>
            <a:t>387 نفر</a:t>
          </a:r>
          <a:endParaRPr lang="fa-IR" sz="2200" dirty="0">
            <a:cs typeface="B Nazanin" pitchFamily="2" charset="-78"/>
          </a:endParaRPr>
        </a:p>
      </dgm:t>
    </dgm:pt>
    <dgm:pt modelId="{007D6C75-C6B7-4879-9447-9BF40704EFE6}" type="parTrans" cxnId="{FF0ADD31-7793-414A-9047-0589FE5B14DE}">
      <dgm:prSet/>
      <dgm:spPr/>
      <dgm:t>
        <a:bodyPr/>
        <a:lstStyle/>
        <a:p>
          <a:pPr rtl="1"/>
          <a:endParaRPr lang="fa-IR"/>
        </a:p>
      </dgm:t>
    </dgm:pt>
    <dgm:pt modelId="{82C80BFB-E645-4C61-89F6-558CBE8E587F}" type="sibTrans" cxnId="{FF0ADD31-7793-414A-9047-0589FE5B14DE}">
      <dgm:prSet/>
      <dgm:spPr/>
      <dgm:t>
        <a:bodyPr/>
        <a:lstStyle/>
        <a:p>
          <a:pPr rtl="1"/>
          <a:endParaRPr lang="fa-IR"/>
        </a:p>
      </dgm:t>
    </dgm:pt>
    <dgm:pt modelId="{D463B14C-DE54-47CD-9710-ACC441051134}">
      <dgm:prSet phldrT="[Text]" custT="1"/>
      <dgm:spPr>
        <a:solidFill>
          <a:srgbClr val="7030A0"/>
        </a:solidFill>
      </dgm:spPr>
      <dgm:t>
        <a:bodyPr/>
        <a:lstStyle/>
        <a:p>
          <a:pPr rtl="1">
            <a:lnSpc>
              <a:spcPct val="100000"/>
            </a:lnSpc>
          </a:pPr>
          <a:endParaRPr lang="fa-IR" sz="2000" dirty="0" smtClean="0">
            <a:cs typeface="B Titr" pitchFamily="2" charset="-78"/>
          </a:endParaRPr>
        </a:p>
        <a:p>
          <a:pPr rtl="1">
            <a:lnSpc>
              <a:spcPct val="100000"/>
            </a:lnSpc>
          </a:pPr>
          <a:r>
            <a:rPr lang="fa-IR" sz="2000" dirty="0" smtClean="0">
              <a:cs typeface="B Titr" pitchFamily="2" charset="-78"/>
            </a:rPr>
            <a:t>روش نمونه گیری:</a:t>
          </a:r>
        </a:p>
        <a:p>
          <a:pPr rtl="1">
            <a:lnSpc>
              <a:spcPct val="100000"/>
            </a:lnSpc>
          </a:pPr>
          <a:endParaRPr lang="fa-IR" sz="2000" dirty="0" smtClean="0">
            <a:cs typeface="B Titr" pitchFamily="2" charset="-78"/>
          </a:endParaRPr>
        </a:p>
        <a:p>
          <a:pPr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تصادفی</a:t>
          </a:r>
        </a:p>
        <a:p>
          <a:pPr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مطبق خوشه ای</a:t>
          </a:r>
        </a:p>
        <a:p>
          <a:pPr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5 منطقه</a:t>
          </a:r>
        </a:p>
        <a:p>
          <a:pPr rtl="1">
            <a:lnSpc>
              <a:spcPct val="90000"/>
            </a:lnSpc>
          </a:pPr>
          <a:endParaRPr lang="fa-IR" sz="2000" dirty="0">
            <a:cs typeface="B Titr" pitchFamily="2" charset="-78"/>
          </a:endParaRPr>
        </a:p>
      </dgm:t>
    </dgm:pt>
    <dgm:pt modelId="{EC52BDDD-47A7-45E1-87C9-A8D796D9371C}" type="parTrans" cxnId="{C0935D52-810F-47D8-B8BA-5D375DAB3345}">
      <dgm:prSet/>
      <dgm:spPr/>
      <dgm:t>
        <a:bodyPr/>
        <a:lstStyle/>
        <a:p>
          <a:pPr rtl="1"/>
          <a:endParaRPr lang="fa-IR"/>
        </a:p>
      </dgm:t>
    </dgm:pt>
    <dgm:pt modelId="{DD595519-AB30-4D2F-B282-DC834C361D7E}" type="sibTrans" cxnId="{C0935D52-810F-47D8-B8BA-5D375DAB3345}">
      <dgm:prSet/>
      <dgm:spPr/>
      <dgm:t>
        <a:bodyPr/>
        <a:lstStyle/>
        <a:p>
          <a:pPr rtl="1"/>
          <a:endParaRPr lang="fa-IR"/>
        </a:p>
      </dgm:t>
    </dgm:pt>
    <dgm:pt modelId="{0702D592-F379-40E8-8748-DA5CC1E4DBA6}">
      <dgm:prSet phldrT="[Text]" custT="1"/>
      <dgm:spPr>
        <a:solidFill>
          <a:srgbClr val="800000"/>
        </a:solidFill>
      </dgm:spPr>
      <dgm:t>
        <a:bodyPr/>
        <a:lstStyle/>
        <a:p>
          <a:pPr rtl="1">
            <a:lnSpc>
              <a:spcPct val="100000"/>
            </a:lnSpc>
          </a:pPr>
          <a:r>
            <a:rPr lang="fa-IR" sz="2200" dirty="0" smtClean="0">
              <a:cs typeface="B Titr" pitchFamily="2" charset="-78"/>
            </a:rPr>
            <a:t>روش شناسی:</a:t>
          </a:r>
        </a:p>
        <a:p>
          <a:pPr rtl="1">
            <a:lnSpc>
              <a:spcPct val="100000"/>
            </a:lnSpc>
          </a:pPr>
          <a:endParaRPr lang="fa-IR" sz="2400" dirty="0" smtClean="0">
            <a:cs typeface="B Titr" pitchFamily="2" charset="-78"/>
          </a:endParaRPr>
        </a:p>
        <a:p>
          <a:pPr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کمی </a:t>
          </a:r>
        </a:p>
        <a:p>
          <a:pPr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پیمایشی</a:t>
          </a:r>
        </a:p>
        <a:p>
          <a:pPr rtl="1">
            <a:lnSpc>
              <a:spcPct val="100000"/>
            </a:lnSpc>
          </a:pPr>
          <a:r>
            <a:rPr lang="fa-IR" sz="2200" dirty="0" smtClean="0">
              <a:cs typeface="B Nazanin" pitchFamily="2" charset="-78"/>
            </a:rPr>
            <a:t>مقطعی</a:t>
          </a:r>
          <a:endParaRPr lang="fa-IR" sz="2200" dirty="0">
            <a:cs typeface="B Nazanin" pitchFamily="2" charset="-78"/>
          </a:endParaRPr>
        </a:p>
      </dgm:t>
    </dgm:pt>
    <dgm:pt modelId="{566C8BC5-C6DD-4837-8402-064294CA166A}" type="parTrans" cxnId="{29BF3BE7-4CB0-42C8-A369-8B8D30ED48DE}">
      <dgm:prSet/>
      <dgm:spPr/>
      <dgm:t>
        <a:bodyPr/>
        <a:lstStyle/>
        <a:p>
          <a:pPr rtl="1"/>
          <a:endParaRPr lang="fa-IR"/>
        </a:p>
      </dgm:t>
    </dgm:pt>
    <dgm:pt modelId="{E197A3B0-D334-4176-8257-C26F4FC9AD89}" type="sibTrans" cxnId="{29BF3BE7-4CB0-42C8-A369-8B8D30ED48DE}">
      <dgm:prSet/>
      <dgm:spPr/>
      <dgm:t>
        <a:bodyPr/>
        <a:lstStyle/>
        <a:p>
          <a:pPr rtl="1"/>
          <a:endParaRPr lang="fa-IR"/>
        </a:p>
      </dgm:t>
    </dgm:pt>
    <dgm:pt modelId="{F920140B-4BDE-4143-A31C-2E4386978147}">
      <dgm:prSet phldrT="[Text]" custT="1"/>
      <dgm:spPr>
        <a:solidFill>
          <a:schemeClr val="tx1"/>
        </a:solidFill>
      </dgm:spPr>
      <dgm:t>
        <a:bodyPr>
          <a:scene3d>
            <a:camera prst="orthographicFront"/>
            <a:lightRig rig="flat" dir="tl">
              <a:rot lat="0" lon="0" rev="6600000"/>
            </a:lightRig>
          </a:scene3d>
          <a:sp3d extrusionH="25400" contourW="8890">
            <a:bevelT w="38100" h="31750"/>
            <a:contourClr>
              <a:schemeClr val="accent2">
                <a:shade val="75000"/>
              </a:schemeClr>
            </a:contourClr>
          </a:sp3d>
        </a:bodyPr>
        <a:lstStyle/>
        <a:p>
          <a:pPr rtl="1"/>
          <a:r>
            <a:rPr lang="fa-IR" sz="40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Nazanin" pitchFamily="2" charset="-78"/>
            </a:rPr>
            <a:t>روش شناسی پژوهش</a:t>
          </a:r>
          <a:endParaRPr lang="fa-IR" sz="4000" b="1" cap="none" spc="0" dirty="0">
            <a:ln w="11430"/>
            <a:gradFill>
              <a:gsLst>
                <a:gs pos="0">
                  <a:schemeClr val="accent2">
                    <a:tint val="70000"/>
                    <a:satMod val="245000"/>
                  </a:schemeClr>
                </a:gs>
                <a:gs pos="75000">
                  <a:schemeClr val="accent2">
                    <a:tint val="90000"/>
                    <a:shade val="60000"/>
                    <a:satMod val="240000"/>
                  </a:schemeClr>
                </a:gs>
                <a:gs pos="100000">
                  <a:schemeClr val="accent2">
                    <a:tint val="100000"/>
                    <a:shade val="50000"/>
                    <a:satMod val="240000"/>
                  </a:schemeClr>
                </a:gs>
              </a:gsLst>
              <a:lin ang="5400000"/>
            </a:gradFill>
            <a:effectLst>
              <a:outerShdw blurRad="50800" dist="39000" dir="5460000" algn="tl">
                <a:srgbClr val="000000">
                  <a:alpha val="38000"/>
                </a:srgbClr>
              </a:outerShdw>
            </a:effectLst>
            <a:cs typeface="B Nazanin" pitchFamily="2" charset="-78"/>
          </a:endParaRPr>
        </a:p>
      </dgm:t>
    </dgm:pt>
    <dgm:pt modelId="{3453588F-218F-4A53-8019-1023E61C281C}" type="sibTrans" cxnId="{391410F4-6607-49BB-A5EB-E1283666940C}">
      <dgm:prSet/>
      <dgm:spPr/>
      <dgm:t>
        <a:bodyPr/>
        <a:lstStyle/>
        <a:p>
          <a:pPr rtl="1"/>
          <a:endParaRPr lang="fa-IR"/>
        </a:p>
      </dgm:t>
    </dgm:pt>
    <dgm:pt modelId="{89D79B9D-4188-4FA2-BDCC-4F1F9BAE7FDA}" type="parTrans" cxnId="{391410F4-6607-49BB-A5EB-E1283666940C}">
      <dgm:prSet/>
      <dgm:spPr/>
      <dgm:t>
        <a:bodyPr/>
        <a:lstStyle/>
        <a:p>
          <a:pPr rtl="1"/>
          <a:endParaRPr lang="fa-IR"/>
        </a:p>
      </dgm:t>
    </dgm:pt>
    <dgm:pt modelId="{BD8E175F-9E04-4B05-A5E9-1B188EA966E3}" type="pres">
      <dgm:prSet presAssocID="{DD9E530D-AA63-4E2C-B113-B50AE440103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821C561D-7ACB-4F58-8BC7-44019FF66A42}" type="pres">
      <dgm:prSet presAssocID="{F920140B-4BDE-4143-A31C-2E4386978147}" presName="roof" presStyleLbl="dkBgShp" presStyleIdx="0" presStyleCnt="2" custScaleY="183666" custLinFactNeighborX="0" custLinFactNeighborY="0"/>
      <dgm:spPr/>
      <dgm:t>
        <a:bodyPr/>
        <a:lstStyle/>
        <a:p>
          <a:pPr rtl="1"/>
          <a:endParaRPr lang="fa-IR"/>
        </a:p>
      </dgm:t>
    </dgm:pt>
    <dgm:pt modelId="{B5A82239-0CF4-471E-B7F8-7F440E61BDD5}" type="pres">
      <dgm:prSet presAssocID="{F920140B-4BDE-4143-A31C-2E4386978147}" presName="pillars" presStyleCnt="0"/>
      <dgm:spPr/>
    </dgm:pt>
    <dgm:pt modelId="{4F151D30-ED7F-4689-AC8C-4F54A4BF1754}" type="pres">
      <dgm:prSet presAssocID="{F920140B-4BDE-4143-A31C-2E4386978147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E96549C6-6D78-4D73-AA96-1CEBC8EF7F19}" type="pres">
      <dgm:prSet presAssocID="{A6CA33FC-13D4-47EE-B737-0186360D8ED1}" presName="pillarX" presStyleLbl="node1" presStyleIdx="1" presStyleCnt="5" custLinFactNeighborX="341" custLinFactNeighborY="118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EB579D0-19FB-4515-9747-5E1F09B18A92}" type="pres">
      <dgm:prSet presAssocID="{D463B14C-DE54-47CD-9710-ACC441051134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8BA211F-8887-48D3-9AC4-87C2CD09B773}" type="pres">
      <dgm:prSet presAssocID="{7375C70A-865B-4A73-9725-A1AC0BABE93D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BE0D56F9-1AFE-4085-AC5F-78F8EE6AF22B}" type="pres">
      <dgm:prSet presAssocID="{0702D592-F379-40E8-8748-DA5CC1E4DBA6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32122E1D-FFCA-4575-88EE-BF72F75B4829}" type="pres">
      <dgm:prSet presAssocID="{F920140B-4BDE-4143-A31C-2E4386978147}" presName="base" presStyleLbl="dkBgShp" presStyleIdx="1" presStyleCnt="2" custFlipVert="1"/>
      <dgm:spPr>
        <a:solidFill>
          <a:schemeClr val="tx1"/>
        </a:solidFill>
      </dgm:spPr>
    </dgm:pt>
  </dgm:ptLst>
  <dgm:cxnLst>
    <dgm:cxn modelId="{391410F4-6607-49BB-A5EB-E1283666940C}" srcId="{DD9E530D-AA63-4E2C-B113-B50AE4401035}" destId="{F920140B-4BDE-4143-A31C-2E4386978147}" srcOrd="0" destOrd="0" parTransId="{89D79B9D-4188-4FA2-BDCC-4F1F9BAE7FDA}" sibTransId="{3453588F-218F-4A53-8019-1023E61C281C}"/>
    <dgm:cxn modelId="{07303EA8-B6EC-4EB3-B570-F290A5A72C9A}" type="presOf" srcId="{2AA7337D-0F1A-42F5-BA36-E923A6CB4C93}" destId="{4F151D30-ED7F-4689-AC8C-4F54A4BF1754}" srcOrd="0" destOrd="0" presId="urn:microsoft.com/office/officeart/2005/8/layout/hList3"/>
    <dgm:cxn modelId="{98F16D09-4BB8-4C9A-AD5C-29257413A9C4}" type="presOf" srcId="{D463B14C-DE54-47CD-9710-ACC441051134}" destId="{CEB579D0-19FB-4515-9747-5E1F09B18A92}" srcOrd="0" destOrd="0" presId="urn:microsoft.com/office/officeart/2005/8/layout/hList3"/>
    <dgm:cxn modelId="{E8B9466D-9C12-4734-9BEE-7CD4896B77B6}" type="presOf" srcId="{0702D592-F379-40E8-8748-DA5CC1E4DBA6}" destId="{BE0D56F9-1AFE-4085-AC5F-78F8EE6AF22B}" srcOrd="0" destOrd="0" presId="urn:microsoft.com/office/officeart/2005/8/layout/hList3"/>
    <dgm:cxn modelId="{FF0ADD31-7793-414A-9047-0589FE5B14DE}" srcId="{F920140B-4BDE-4143-A31C-2E4386978147}" destId="{7375C70A-865B-4A73-9725-A1AC0BABE93D}" srcOrd="3" destOrd="0" parTransId="{007D6C75-C6B7-4879-9447-9BF40704EFE6}" sibTransId="{82C80BFB-E645-4C61-89F6-558CBE8E587F}"/>
    <dgm:cxn modelId="{F581002B-68E1-47D8-A35C-16FF847712F5}" type="presOf" srcId="{DD9E530D-AA63-4E2C-B113-B50AE4401035}" destId="{BD8E175F-9E04-4B05-A5E9-1B188EA966E3}" srcOrd="0" destOrd="0" presId="urn:microsoft.com/office/officeart/2005/8/layout/hList3"/>
    <dgm:cxn modelId="{461A677D-110C-41AC-B737-558A841BD22C}" type="presOf" srcId="{7375C70A-865B-4A73-9725-A1AC0BABE93D}" destId="{38BA211F-8887-48D3-9AC4-87C2CD09B773}" srcOrd="0" destOrd="0" presId="urn:microsoft.com/office/officeart/2005/8/layout/hList3"/>
    <dgm:cxn modelId="{C0935D52-810F-47D8-B8BA-5D375DAB3345}" srcId="{F920140B-4BDE-4143-A31C-2E4386978147}" destId="{D463B14C-DE54-47CD-9710-ACC441051134}" srcOrd="2" destOrd="0" parTransId="{EC52BDDD-47A7-45E1-87C9-A8D796D9371C}" sibTransId="{DD595519-AB30-4D2F-B282-DC834C361D7E}"/>
    <dgm:cxn modelId="{86FDF5BE-5938-4671-BDE5-494D7A6BFDDD}" type="presOf" srcId="{A6CA33FC-13D4-47EE-B737-0186360D8ED1}" destId="{E96549C6-6D78-4D73-AA96-1CEBC8EF7F19}" srcOrd="0" destOrd="0" presId="urn:microsoft.com/office/officeart/2005/8/layout/hList3"/>
    <dgm:cxn modelId="{29BF3BE7-4CB0-42C8-A369-8B8D30ED48DE}" srcId="{F920140B-4BDE-4143-A31C-2E4386978147}" destId="{0702D592-F379-40E8-8748-DA5CC1E4DBA6}" srcOrd="4" destOrd="0" parTransId="{566C8BC5-C6DD-4837-8402-064294CA166A}" sibTransId="{E197A3B0-D334-4176-8257-C26F4FC9AD89}"/>
    <dgm:cxn modelId="{0A3ECF6C-2DDA-40A8-ACB2-38D892B5E927}" srcId="{F920140B-4BDE-4143-A31C-2E4386978147}" destId="{A6CA33FC-13D4-47EE-B737-0186360D8ED1}" srcOrd="1" destOrd="0" parTransId="{84E9264B-395C-4FDC-AB35-D9F03268AB13}" sibTransId="{821E0070-8836-48B0-B14F-E997D5F61486}"/>
    <dgm:cxn modelId="{41C3DF0A-3B80-4F79-A551-49AB069C2B0E}" type="presOf" srcId="{F920140B-4BDE-4143-A31C-2E4386978147}" destId="{821C561D-7ACB-4F58-8BC7-44019FF66A42}" srcOrd="0" destOrd="0" presId="urn:microsoft.com/office/officeart/2005/8/layout/hList3"/>
    <dgm:cxn modelId="{CD008FA1-6872-40F1-BA42-6986F4EEA29F}" srcId="{F920140B-4BDE-4143-A31C-2E4386978147}" destId="{2AA7337D-0F1A-42F5-BA36-E923A6CB4C93}" srcOrd="0" destOrd="0" parTransId="{CA846BF2-8C9B-4CF8-813C-36A28EC88A96}" sibTransId="{DA41D027-0FBF-4571-91B8-EDCE67F99765}"/>
    <dgm:cxn modelId="{C6A1D3EF-EC5C-4B87-911C-379F0DF7E937}" type="presParOf" srcId="{BD8E175F-9E04-4B05-A5E9-1B188EA966E3}" destId="{821C561D-7ACB-4F58-8BC7-44019FF66A42}" srcOrd="0" destOrd="0" presId="urn:microsoft.com/office/officeart/2005/8/layout/hList3"/>
    <dgm:cxn modelId="{7CB44557-277F-4BA1-9264-42D4A55122A6}" type="presParOf" srcId="{BD8E175F-9E04-4B05-A5E9-1B188EA966E3}" destId="{B5A82239-0CF4-471E-B7F8-7F440E61BDD5}" srcOrd="1" destOrd="0" presId="urn:microsoft.com/office/officeart/2005/8/layout/hList3"/>
    <dgm:cxn modelId="{77FDF751-892C-4538-8A6A-913C481E3D39}" type="presParOf" srcId="{B5A82239-0CF4-471E-B7F8-7F440E61BDD5}" destId="{4F151D30-ED7F-4689-AC8C-4F54A4BF1754}" srcOrd="0" destOrd="0" presId="urn:microsoft.com/office/officeart/2005/8/layout/hList3"/>
    <dgm:cxn modelId="{1AB060C5-D457-4A1D-B6BE-555A61DBA391}" type="presParOf" srcId="{B5A82239-0CF4-471E-B7F8-7F440E61BDD5}" destId="{E96549C6-6D78-4D73-AA96-1CEBC8EF7F19}" srcOrd="1" destOrd="0" presId="urn:microsoft.com/office/officeart/2005/8/layout/hList3"/>
    <dgm:cxn modelId="{DB41489D-6382-4D9C-A78F-AE9B532243EC}" type="presParOf" srcId="{B5A82239-0CF4-471E-B7F8-7F440E61BDD5}" destId="{CEB579D0-19FB-4515-9747-5E1F09B18A92}" srcOrd="2" destOrd="0" presId="urn:microsoft.com/office/officeart/2005/8/layout/hList3"/>
    <dgm:cxn modelId="{6B40FEE5-FBAF-4034-8881-CB1FBADA6E5D}" type="presParOf" srcId="{B5A82239-0CF4-471E-B7F8-7F440E61BDD5}" destId="{38BA211F-8887-48D3-9AC4-87C2CD09B773}" srcOrd="3" destOrd="0" presId="urn:microsoft.com/office/officeart/2005/8/layout/hList3"/>
    <dgm:cxn modelId="{B1639DE5-22A8-4267-81D9-D4B2FF9D8FFF}" type="presParOf" srcId="{B5A82239-0CF4-471E-B7F8-7F440E61BDD5}" destId="{BE0D56F9-1AFE-4085-AC5F-78F8EE6AF22B}" srcOrd="4" destOrd="0" presId="urn:microsoft.com/office/officeart/2005/8/layout/hList3"/>
    <dgm:cxn modelId="{299624DC-48EE-4F86-88D9-A78360208FB1}" type="presParOf" srcId="{BD8E175F-9E04-4B05-A5E9-1B188EA966E3}" destId="{32122E1D-FFCA-4575-88EE-BF72F75B4829}" srcOrd="2" destOrd="0" presId="urn:microsoft.com/office/officeart/2005/8/layout/hList3"/>
  </dgm:cxnLst>
  <dgm:bg>
    <a:solidFill>
      <a:srgbClr val="4A724F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48CAB5F-8545-40E2-A791-1B2AF2778CB5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pPr rtl="1"/>
          <a:endParaRPr lang="fa-IR"/>
        </a:p>
      </dgm:t>
    </dgm:pt>
    <dgm:pt modelId="{5CFC72CC-A0EC-4A1A-8F12-3264B3D10721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موانع مشارکت</a:t>
          </a:r>
          <a:endParaRPr lang="fa-IR" sz="2800" dirty="0">
            <a:solidFill>
              <a:schemeClr val="tx1"/>
            </a:solidFill>
          </a:endParaRPr>
        </a:p>
      </dgm:t>
    </dgm:pt>
    <dgm:pt modelId="{9596A161-28FF-4E5E-A810-B54E865163C5}" type="parTrans" cxnId="{6D24133E-98A9-4650-88FC-56F73B0015BC}">
      <dgm:prSet/>
      <dgm:spPr/>
      <dgm:t>
        <a:bodyPr/>
        <a:lstStyle/>
        <a:p>
          <a:pPr rtl="1"/>
          <a:endParaRPr lang="fa-IR"/>
        </a:p>
      </dgm:t>
    </dgm:pt>
    <dgm:pt modelId="{2947AAA1-83E7-4E46-986A-458F7EA2DF17}" type="sibTrans" cxnId="{6D24133E-98A9-4650-88FC-56F73B0015BC}">
      <dgm:prSet/>
      <dgm:spPr/>
      <dgm:t>
        <a:bodyPr/>
        <a:lstStyle/>
        <a:p>
          <a:pPr rtl="1"/>
          <a:endParaRPr lang="fa-IR"/>
        </a:p>
      </dgm:t>
    </dgm:pt>
    <dgm:pt modelId="{7707115C-24E3-4A70-875B-7AA0E6CF9AA3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بیشترین تاثیر</a:t>
          </a:r>
          <a:endParaRPr lang="fa-IR" sz="2000" dirty="0">
            <a:cs typeface="B Koodak" pitchFamily="2" charset="-78"/>
          </a:endParaRPr>
        </a:p>
      </dgm:t>
    </dgm:pt>
    <dgm:pt modelId="{C5DB80F1-086E-454D-AFE2-157360ECBEE1}" type="parTrans" cxnId="{2E8D011A-78DE-4DC2-82E1-9A89286A170D}">
      <dgm:prSet/>
      <dgm:spPr/>
      <dgm:t>
        <a:bodyPr/>
        <a:lstStyle/>
        <a:p>
          <a:pPr rtl="1"/>
          <a:endParaRPr lang="fa-IR"/>
        </a:p>
      </dgm:t>
    </dgm:pt>
    <dgm:pt modelId="{6DAF6B60-C49E-4015-A6A8-12A034008EE8}" type="sibTrans" cxnId="{2E8D011A-78DE-4DC2-82E1-9A89286A170D}">
      <dgm:prSet/>
      <dgm:spPr/>
      <dgm:t>
        <a:bodyPr/>
        <a:lstStyle/>
        <a:p>
          <a:pPr rtl="1"/>
          <a:endParaRPr lang="fa-IR"/>
        </a:p>
      </dgm:t>
    </dgm:pt>
    <dgm:pt modelId="{38E91E6D-C9CD-4A70-930F-EDB42D55642D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مقایسه موانع</a:t>
          </a:r>
          <a:endParaRPr lang="fa-IR" sz="2000" dirty="0">
            <a:cs typeface="B Koodak" pitchFamily="2" charset="-78"/>
          </a:endParaRPr>
        </a:p>
      </dgm:t>
    </dgm:pt>
    <dgm:pt modelId="{BDF2A182-F13B-4F86-8B82-0894FE9CC90E}" type="parTrans" cxnId="{8B195B98-4771-450C-A5EA-D3B4AF8D0E31}">
      <dgm:prSet/>
      <dgm:spPr/>
      <dgm:t>
        <a:bodyPr/>
        <a:lstStyle/>
        <a:p>
          <a:pPr rtl="1"/>
          <a:endParaRPr lang="fa-IR"/>
        </a:p>
      </dgm:t>
    </dgm:pt>
    <dgm:pt modelId="{15F453ED-43E9-446D-A3BD-47787ECCBB00}" type="sibTrans" cxnId="{8B195B98-4771-450C-A5EA-D3B4AF8D0E31}">
      <dgm:prSet/>
      <dgm:spPr/>
      <dgm:t>
        <a:bodyPr/>
        <a:lstStyle/>
        <a:p>
          <a:pPr rtl="1"/>
          <a:endParaRPr lang="fa-IR"/>
        </a:p>
      </dgm:t>
    </dgm:pt>
    <dgm:pt modelId="{56651FFA-F2FD-4417-8CEA-E7FB73E82E4C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سودآوربودن تفکیک </a:t>
          </a:r>
          <a:endParaRPr lang="fa-IR" sz="2800" dirty="0">
            <a:solidFill>
              <a:schemeClr val="tx1"/>
            </a:solidFill>
          </a:endParaRPr>
        </a:p>
      </dgm:t>
    </dgm:pt>
    <dgm:pt modelId="{2CE3E921-B86F-4D62-A168-CE8123305065}" type="parTrans" cxnId="{6B77931A-C6B0-478B-9DAA-7D2340F64314}">
      <dgm:prSet/>
      <dgm:spPr/>
      <dgm:t>
        <a:bodyPr/>
        <a:lstStyle/>
        <a:p>
          <a:pPr rtl="1"/>
          <a:endParaRPr lang="fa-IR"/>
        </a:p>
      </dgm:t>
    </dgm:pt>
    <dgm:pt modelId="{D1076B36-01A2-4717-A494-9067BAAF2E4C}" type="sibTrans" cxnId="{6B77931A-C6B0-478B-9DAA-7D2340F64314}">
      <dgm:prSet/>
      <dgm:spPr/>
      <dgm:t>
        <a:bodyPr/>
        <a:lstStyle/>
        <a:p>
          <a:pPr rtl="1"/>
          <a:endParaRPr lang="fa-IR"/>
        </a:p>
      </dgm:t>
    </dgm:pt>
    <dgm:pt modelId="{6DC8409F-55D4-42D7-98C3-F9B691346C76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تاثیر کم</a:t>
          </a:r>
          <a:endParaRPr lang="fa-IR" sz="2000" dirty="0">
            <a:cs typeface="B Koodak" pitchFamily="2" charset="-78"/>
          </a:endParaRPr>
        </a:p>
      </dgm:t>
    </dgm:pt>
    <dgm:pt modelId="{F7B30D0F-1559-4231-9877-6CD57BF7740F}" type="parTrans" cxnId="{77567EF8-E39F-4015-95C7-3919DDF81FC6}">
      <dgm:prSet/>
      <dgm:spPr/>
      <dgm:t>
        <a:bodyPr/>
        <a:lstStyle/>
        <a:p>
          <a:pPr rtl="1"/>
          <a:endParaRPr lang="fa-IR"/>
        </a:p>
      </dgm:t>
    </dgm:pt>
    <dgm:pt modelId="{B7CEEE5F-86FD-48C8-8E5A-E400C0112A84}" type="sibTrans" cxnId="{77567EF8-E39F-4015-95C7-3919DDF81FC6}">
      <dgm:prSet/>
      <dgm:spPr/>
      <dgm:t>
        <a:bodyPr/>
        <a:lstStyle/>
        <a:p>
          <a:pPr rtl="1"/>
          <a:endParaRPr lang="fa-IR"/>
        </a:p>
      </dgm:t>
    </dgm:pt>
    <dgm:pt modelId="{31AA40B6-828F-496F-8F2E-BA158F4C7AA4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ماهیت متفاوت و ویژگی های مناطق</a:t>
          </a:r>
          <a:endParaRPr lang="fa-IR" sz="2000" dirty="0">
            <a:cs typeface="B Koodak" pitchFamily="2" charset="-78"/>
          </a:endParaRPr>
        </a:p>
      </dgm:t>
    </dgm:pt>
    <dgm:pt modelId="{31E883A8-9876-43DD-8004-41987E23F7D8}" type="parTrans" cxnId="{A36B2C28-DF10-4770-B66A-86675B9BEA3F}">
      <dgm:prSet/>
      <dgm:spPr/>
      <dgm:t>
        <a:bodyPr/>
        <a:lstStyle/>
        <a:p>
          <a:pPr rtl="1"/>
          <a:endParaRPr lang="fa-IR"/>
        </a:p>
      </dgm:t>
    </dgm:pt>
    <dgm:pt modelId="{46C81CBC-515C-4676-B2E2-FCAB90BCA445}" type="sibTrans" cxnId="{A36B2C28-DF10-4770-B66A-86675B9BEA3F}">
      <dgm:prSet/>
      <dgm:spPr/>
      <dgm:t>
        <a:bodyPr/>
        <a:lstStyle/>
        <a:p>
          <a:pPr rtl="1"/>
          <a:endParaRPr lang="fa-IR"/>
        </a:p>
      </dgm:t>
    </dgm:pt>
    <dgm:pt modelId="{84C64FB9-26C1-4EE2-A701-03B9043AB9C8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مسئولیت شهروندی</a:t>
          </a:r>
          <a:endParaRPr lang="fa-IR" sz="2800" dirty="0">
            <a:solidFill>
              <a:schemeClr val="tx1"/>
            </a:solidFill>
          </a:endParaRPr>
        </a:p>
      </dgm:t>
    </dgm:pt>
    <dgm:pt modelId="{0F211759-0671-4C75-B2A4-8460466AD881}" type="parTrans" cxnId="{155B1D16-5AF7-481F-822B-9B6D7CB02870}">
      <dgm:prSet/>
      <dgm:spPr/>
      <dgm:t>
        <a:bodyPr/>
        <a:lstStyle/>
        <a:p>
          <a:pPr rtl="1"/>
          <a:endParaRPr lang="fa-IR"/>
        </a:p>
      </dgm:t>
    </dgm:pt>
    <dgm:pt modelId="{087DCF8B-6437-40F5-A98A-E81DBFF3E9EB}" type="sibTrans" cxnId="{155B1D16-5AF7-481F-822B-9B6D7CB02870}">
      <dgm:prSet/>
      <dgm:spPr/>
      <dgm:t>
        <a:bodyPr/>
        <a:lstStyle/>
        <a:p>
          <a:pPr rtl="1"/>
          <a:endParaRPr lang="fa-IR"/>
        </a:p>
      </dgm:t>
    </dgm:pt>
    <dgm:pt modelId="{2E875BAB-7B71-4C59-AB47-0D31E2E6449B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بیشترین تاثیر</a:t>
          </a:r>
          <a:endParaRPr lang="fa-IR" sz="2000" dirty="0">
            <a:cs typeface="B Koodak" pitchFamily="2" charset="-78"/>
          </a:endParaRPr>
        </a:p>
      </dgm:t>
    </dgm:pt>
    <dgm:pt modelId="{B5382187-4B75-43B6-8C0C-BA5F8A21DCC8}" type="parTrans" cxnId="{6B4ABA2D-CE16-4685-908B-C2486C69B31B}">
      <dgm:prSet/>
      <dgm:spPr/>
      <dgm:t>
        <a:bodyPr/>
        <a:lstStyle/>
        <a:p>
          <a:pPr rtl="1"/>
          <a:endParaRPr lang="fa-IR"/>
        </a:p>
      </dgm:t>
    </dgm:pt>
    <dgm:pt modelId="{15635CB6-FC12-4CB0-941B-BFAD245FABE6}" type="sibTrans" cxnId="{6B4ABA2D-CE16-4685-908B-C2486C69B31B}">
      <dgm:prSet/>
      <dgm:spPr/>
      <dgm:t>
        <a:bodyPr/>
        <a:lstStyle/>
        <a:p>
          <a:pPr rtl="1"/>
          <a:endParaRPr lang="fa-IR"/>
        </a:p>
      </dgm:t>
    </dgm:pt>
    <dgm:pt modelId="{D4D9C9BC-7E64-46A9-A1B9-37D49BF340D5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مقوله ای پیچیده</a:t>
          </a:r>
          <a:endParaRPr lang="fa-IR" sz="2000" dirty="0">
            <a:cs typeface="B Koodak" pitchFamily="2" charset="-78"/>
          </a:endParaRPr>
        </a:p>
      </dgm:t>
    </dgm:pt>
    <dgm:pt modelId="{CC80467A-74AC-4329-9D78-1DE1C63A5BDD}" type="parTrans" cxnId="{CF10DC67-8DCF-4EBD-915E-060083DF93B8}">
      <dgm:prSet/>
      <dgm:spPr/>
      <dgm:t>
        <a:bodyPr/>
        <a:lstStyle/>
        <a:p>
          <a:pPr rtl="1"/>
          <a:endParaRPr lang="fa-IR"/>
        </a:p>
      </dgm:t>
    </dgm:pt>
    <dgm:pt modelId="{BD3C2838-4EC5-48D7-9D70-7EE80984C985}" type="sibTrans" cxnId="{CF10DC67-8DCF-4EBD-915E-060083DF93B8}">
      <dgm:prSet/>
      <dgm:spPr/>
      <dgm:t>
        <a:bodyPr/>
        <a:lstStyle/>
        <a:p>
          <a:pPr rtl="1"/>
          <a:endParaRPr lang="fa-IR"/>
        </a:p>
      </dgm:t>
    </dgm:pt>
    <dgm:pt modelId="{D69C5FF6-6909-4A15-B013-5AB1EFF5EFA9}">
      <dgm:prSet phldrT="[Text]" custT="1"/>
      <dgm:spPr/>
      <dgm:t>
        <a:bodyPr/>
        <a:lstStyle/>
        <a:p>
          <a:pPr rtl="1"/>
          <a:r>
            <a:rPr lang="fa-IR" sz="2800" b="1" dirty="0" smtClean="0">
              <a:solidFill>
                <a:schemeClr val="tx1"/>
              </a:solidFill>
              <a:cs typeface="B Nazanin" pitchFamily="2" charset="-78"/>
            </a:rPr>
            <a:t>سرمایه اجتماعی</a:t>
          </a:r>
          <a:endParaRPr lang="fa-IR" sz="2800" dirty="0">
            <a:solidFill>
              <a:schemeClr val="tx1"/>
            </a:solidFill>
          </a:endParaRPr>
        </a:p>
      </dgm:t>
    </dgm:pt>
    <dgm:pt modelId="{9EA1DCD4-6377-4160-9CD4-7C33417FF8E4}" type="parTrans" cxnId="{A34B311A-413F-4E4D-8BD3-A150EC8321F7}">
      <dgm:prSet/>
      <dgm:spPr/>
      <dgm:t>
        <a:bodyPr/>
        <a:lstStyle/>
        <a:p>
          <a:pPr rtl="1"/>
          <a:endParaRPr lang="fa-IR"/>
        </a:p>
      </dgm:t>
    </dgm:pt>
    <dgm:pt modelId="{3F5D7FC8-957F-4B83-9DAC-11FD3B4AD147}" type="sibTrans" cxnId="{A34B311A-413F-4E4D-8BD3-A150EC8321F7}">
      <dgm:prSet/>
      <dgm:spPr/>
      <dgm:t>
        <a:bodyPr/>
        <a:lstStyle/>
        <a:p>
          <a:pPr rtl="1"/>
          <a:endParaRPr lang="fa-IR"/>
        </a:p>
      </dgm:t>
    </dgm:pt>
    <dgm:pt modelId="{1B96CB4E-AE04-4931-9A87-525B65B38273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تنها بعد اعتماد به شهرداری</a:t>
          </a:r>
          <a:endParaRPr lang="fa-IR" sz="2000" dirty="0">
            <a:cs typeface="B Koodak" pitchFamily="2" charset="-78"/>
          </a:endParaRPr>
        </a:p>
      </dgm:t>
    </dgm:pt>
    <dgm:pt modelId="{9D5FC598-DB7F-45F1-A3D8-C80395E8D352}" type="parTrans" cxnId="{20720CF8-B6F4-442D-90EE-E9AEEE57A31D}">
      <dgm:prSet/>
      <dgm:spPr/>
      <dgm:t>
        <a:bodyPr/>
        <a:lstStyle/>
        <a:p>
          <a:pPr rtl="1"/>
          <a:endParaRPr lang="fa-IR"/>
        </a:p>
      </dgm:t>
    </dgm:pt>
    <dgm:pt modelId="{796E918A-A62E-47CE-8042-06D8E68C766D}" type="sibTrans" cxnId="{20720CF8-B6F4-442D-90EE-E9AEEE57A31D}">
      <dgm:prSet/>
      <dgm:spPr/>
      <dgm:t>
        <a:bodyPr/>
        <a:lstStyle/>
        <a:p>
          <a:pPr rtl="1"/>
          <a:endParaRPr lang="fa-IR"/>
        </a:p>
      </dgm:t>
    </dgm:pt>
    <dgm:pt modelId="{B0A9AA12-C0AC-4938-B157-1BC82639D976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ماهیت متفاوت</a:t>
          </a:r>
          <a:endParaRPr lang="fa-IR" sz="2000" dirty="0">
            <a:cs typeface="B Koodak" pitchFamily="2" charset="-78"/>
          </a:endParaRPr>
        </a:p>
      </dgm:t>
    </dgm:pt>
    <dgm:pt modelId="{60A7778D-FD02-47E9-B3FE-E6B77641A2A2}" type="parTrans" cxnId="{3BC1084F-E79F-4D46-A6CB-EA90A011EAFF}">
      <dgm:prSet/>
      <dgm:spPr/>
      <dgm:t>
        <a:bodyPr/>
        <a:lstStyle/>
        <a:p>
          <a:pPr rtl="1"/>
          <a:endParaRPr lang="fa-IR"/>
        </a:p>
      </dgm:t>
    </dgm:pt>
    <dgm:pt modelId="{2F7DBECF-8DBD-457D-9A3B-003BA1CBAB12}" type="sibTrans" cxnId="{3BC1084F-E79F-4D46-A6CB-EA90A011EAFF}">
      <dgm:prSet/>
      <dgm:spPr/>
      <dgm:t>
        <a:bodyPr/>
        <a:lstStyle/>
        <a:p>
          <a:pPr rtl="1"/>
          <a:endParaRPr lang="fa-IR"/>
        </a:p>
      </dgm:t>
    </dgm:pt>
    <dgm:pt modelId="{798FB808-3716-4DBA-8018-35CD09856C29}">
      <dgm:prSet phldrT="[Text]"/>
      <dgm:spPr/>
      <dgm:t>
        <a:bodyPr/>
        <a:lstStyle/>
        <a:p>
          <a:pPr rtl="1"/>
          <a:r>
            <a:rPr lang="fa-IR" b="1" dirty="0" smtClean="0">
              <a:solidFill>
                <a:schemeClr val="tx1"/>
              </a:solidFill>
              <a:cs typeface="B Nazanin" pitchFamily="2" charset="-78"/>
            </a:rPr>
            <a:t>پایگاه اجتماعی اقتصادی</a:t>
          </a:r>
          <a:endParaRPr lang="fa-IR" dirty="0">
            <a:solidFill>
              <a:schemeClr val="tx1"/>
            </a:solidFill>
          </a:endParaRPr>
        </a:p>
      </dgm:t>
    </dgm:pt>
    <dgm:pt modelId="{576480A2-39B3-44F9-B07D-55232926098A}" type="parTrans" cxnId="{8C826F07-CAF0-4C4C-A1D3-4903837B3BBA}">
      <dgm:prSet/>
      <dgm:spPr/>
      <dgm:t>
        <a:bodyPr/>
        <a:lstStyle/>
        <a:p>
          <a:pPr rtl="1"/>
          <a:endParaRPr lang="fa-IR"/>
        </a:p>
      </dgm:t>
    </dgm:pt>
    <dgm:pt modelId="{750415A3-9B8B-4839-ABC3-28A5D664B353}" type="sibTrans" cxnId="{8C826F07-CAF0-4C4C-A1D3-4903837B3BBA}">
      <dgm:prSet/>
      <dgm:spPr/>
      <dgm:t>
        <a:bodyPr/>
        <a:lstStyle/>
        <a:p>
          <a:pPr rtl="1"/>
          <a:endParaRPr lang="fa-IR"/>
        </a:p>
      </dgm:t>
    </dgm:pt>
    <dgm:pt modelId="{0221E8E1-0E24-4DAE-BA2A-B23DF25F99A7}">
      <dgm:prSet phldrT="[Text]" custT="1"/>
      <dgm:spPr/>
      <dgm:t>
        <a:bodyPr/>
        <a:lstStyle/>
        <a:p>
          <a:pPr rtl="1"/>
          <a:r>
            <a:rPr lang="fa-IR" sz="1800" dirty="0" smtClean="0">
              <a:cs typeface="B Koodak" pitchFamily="2" charset="-78"/>
            </a:rPr>
            <a:t>عدم رابطه درآمد و رابطه ضعیف تحصیلات</a:t>
          </a:r>
          <a:endParaRPr lang="fa-IR" sz="1800" dirty="0">
            <a:cs typeface="B Koodak" pitchFamily="2" charset="-78"/>
          </a:endParaRPr>
        </a:p>
      </dgm:t>
    </dgm:pt>
    <dgm:pt modelId="{5E5E8003-EC15-446B-B163-9991BA215944}" type="parTrans" cxnId="{269931F1-1396-4BED-8929-ACAA295DF799}">
      <dgm:prSet/>
      <dgm:spPr/>
      <dgm:t>
        <a:bodyPr/>
        <a:lstStyle/>
        <a:p>
          <a:pPr rtl="1"/>
          <a:endParaRPr lang="fa-IR"/>
        </a:p>
      </dgm:t>
    </dgm:pt>
    <dgm:pt modelId="{454596BC-1071-4123-A91B-704B8916FB0B}" type="sibTrans" cxnId="{269931F1-1396-4BED-8929-ACAA295DF799}">
      <dgm:prSet/>
      <dgm:spPr/>
      <dgm:t>
        <a:bodyPr/>
        <a:lstStyle/>
        <a:p>
          <a:pPr rtl="1"/>
          <a:endParaRPr lang="fa-IR"/>
        </a:p>
      </dgm:t>
    </dgm:pt>
    <dgm:pt modelId="{2AEF851F-6FD2-4347-BBF6-FF90A0FA7C52}">
      <dgm:prSet phldrT="[Text]" custT="1"/>
      <dgm:spPr/>
      <dgm:t>
        <a:bodyPr/>
        <a:lstStyle/>
        <a:p>
          <a:pPr rtl="1"/>
          <a:r>
            <a:rPr lang="fa-IR" sz="2000" dirty="0" smtClean="0">
              <a:cs typeface="B Koodak" pitchFamily="2" charset="-78"/>
            </a:rPr>
            <a:t>تاثیر غیرمستقیم</a:t>
          </a:r>
          <a:endParaRPr lang="fa-IR" sz="2000" dirty="0">
            <a:cs typeface="B Koodak" pitchFamily="2" charset="-78"/>
          </a:endParaRPr>
        </a:p>
      </dgm:t>
    </dgm:pt>
    <dgm:pt modelId="{22C2FCEA-21AB-45EC-BEB3-8E5217A69E4A}" type="parTrans" cxnId="{6826ACCF-EBB9-44FE-8086-2CFECDE6CA79}">
      <dgm:prSet/>
      <dgm:spPr/>
      <dgm:t>
        <a:bodyPr/>
        <a:lstStyle/>
        <a:p>
          <a:pPr rtl="1"/>
          <a:endParaRPr lang="fa-IR"/>
        </a:p>
      </dgm:t>
    </dgm:pt>
    <dgm:pt modelId="{1D71820B-3202-4B92-B910-2D6B6A5946CA}" type="sibTrans" cxnId="{6826ACCF-EBB9-44FE-8086-2CFECDE6CA79}">
      <dgm:prSet/>
      <dgm:spPr/>
      <dgm:t>
        <a:bodyPr/>
        <a:lstStyle/>
        <a:p>
          <a:pPr rtl="1"/>
          <a:endParaRPr lang="fa-IR"/>
        </a:p>
      </dgm:t>
    </dgm:pt>
    <dgm:pt modelId="{A1B90427-0B19-4D38-B6AA-D8D1C65C8F21}" type="pres">
      <dgm:prSet presAssocID="{348CAB5F-8545-40E2-A791-1B2AF2778CB5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pPr rtl="1"/>
          <a:endParaRPr lang="fa-IR"/>
        </a:p>
      </dgm:t>
    </dgm:pt>
    <dgm:pt modelId="{989BA7C5-CF14-4060-AE6B-5F3EABF8D438}" type="pres">
      <dgm:prSet presAssocID="{5CFC72CC-A0EC-4A1A-8F12-3264B3D10721}" presName="linNode" presStyleCnt="0"/>
      <dgm:spPr/>
      <dgm:t>
        <a:bodyPr/>
        <a:lstStyle/>
        <a:p>
          <a:pPr rtl="1"/>
          <a:endParaRPr lang="fa-IR"/>
        </a:p>
      </dgm:t>
    </dgm:pt>
    <dgm:pt modelId="{226B3FBA-16F2-4B07-AD16-B9027539DE45}" type="pres">
      <dgm:prSet presAssocID="{5CFC72CC-A0EC-4A1A-8F12-3264B3D10721}" presName="parentText" presStyleLbl="node1" presStyleIdx="0" presStyleCnt="5" custLinFactX="13542" custLinFactNeighborX="100000" custLinFactNeighborY="2877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E840033-259B-4F10-A10C-484586DF75E2}" type="pres">
      <dgm:prSet presAssocID="{5CFC72CC-A0EC-4A1A-8F12-3264B3D10721}" presName="descendantText" presStyleLbl="alignAccFollowNode1" presStyleIdx="0" presStyleCnt="5" custScaleX="80027" custLinFactNeighborX="-84797" custLinFactNeighborY="-294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BCCE5F3-4AEA-414A-BA6B-6CF34031CB6F}" type="pres">
      <dgm:prSet presAssocID="{2947AAA1-83E7-4E46-986A-458F7EA2DF17}" presName="sp" presStyleCnt="0"/>
      <dgm:spPr/>
      <dgm:t>
        <a:bodyPr/>
        <a:lstStyle/>
        <a:p>
          <a:pPr rtl="1"/>
          <a:endParaRPr lang="fa-IR"/>
        </a:p>
      </dgm:t>
    </dgm:pt>
    <dgm:pt modelId="{5C1D4CA7-E5E8-49BC-AF5C-FAC159C39CB4}" type="pres">
      <dgm:prSet presAssocID="{84C64FB9-26C1-4EE2-A701-03B9043AB9C8}" presName="linNode" presStyleCnt="0"/>
      <dgm:spPr/>
      <dgm:t>
        <a:bodyPr/>
        <a:lstStyle/>
        <a:p>
          <a:pPr rtl="1"/>
          <a:endParaRPr lang="fa-IR"/>
        </a:p>
      </dgm:t>
    </dgm:pt>
    <dgm:pt modelId="{08CCF776-C459-4687-B0CB-3FA3E4C6F1E6}" type="pres">
      <dgm:prSet presAssocID="{84C64FB9-26C1-4EE2-A701-03B9043AB9C8}" presName="parentText" presStyleLbl="node1" presStyleIdx="1" presStyleCnt="5" custLinFactX="13542" custLinFactNeighborX="100000" custLinFactNeighborY="2877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7B2CCE4A-8CFC-4C6D-8B5D-C5B37037AF9A}" type="pres">
      <dgm:prSet presAssocID="{84C64FB9-26C1-4EE2-A701-03B9043AB9C8}" presName="descendantText" presStyleLbl="alignAccFollowNode1" presStyleIdx="1" presStyleCnt="5" custScaleX="78814" custLinFactNeighborX="-82443" custLinFactNeighborY="-2031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8BB34E7-848E-421D-89F9-B6F531263B9D}" type="pres">
      <dgm:prSet presAssocID="{087DCF8B-6437-40F5-A98A-E81DBFF3E9EB}" presName="sp" presStyleCnt="0"/>
      <dgm:spPr/>
      <dgm:t>
        <a:bodyPr/>
        <a:lstStyle/>
        <a:p>
          <a:pPr rtl="1"/>
          <a:endParaRPr lang="fa-IR"/>
        </a:p>
      </dgm:t>
    </dgm:pt>
    <dgm:pt modelId="{ED9B9B24-2EF0-4AB2-9C3B-0C5B2461D7DD}" type="pres">
      <dgm:prSet presAssocID="{56651FFA-F2FD-4417-8CEA-E7FB73E82E4C}" presName="linNode" presStyleCnt="0"/>
      <dgm:spPr/>
      <dgm:t>
        <a:bodyPr/>
        <a:lstStyle/>
        <a:p>
          <a:pPr rtl="1"/>
          <a:endParaRPr lang="fa-IR"/>
        </a:p>
      </dgm:t>
    </dgm:pt>
    <dgm:pt modelId="{A14B297B-85F9-4584-AFF4-B4DB182D261E}" type="pres">
      <dgm:prSet presAssocID="{56651FFA-F2FD-4417-8CEA-E7FB73E82E4C}" presName="parentText" presStyleLbl="node1" presStyleIdx="2" presStyleCnt="5" custLinFactX="0" custLinFactNeighborX="100000" custLinFactNeighborY="234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4D76574E-BF12-46E8-845E-2839F4AFE6E2}" type="pres">
      <dgm:prSet presAssocID="{56651FFA-F2FD-4417-8CEA-E7FB73E82E4C}" presName="descendantText" presStyleLbl="alignAccFollowNode1" presStyleIdx="2" presStyleCnt="5" custScaleX="77378" custLinFactNeighborX="-81116" custLinFactNeighborY="-434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1819B6E4-8F77-4925-8F40-E0D69B3627D8}" type="pres">
      <dgm:prSet presAssocID="{D1076B36-01A2-4717-A494-9067BAAF2E4C}" presName="sp" presStyleCnt="0"/>
      <dgm:spPr/>
      <dgm:t>
        <a:bodyPr/>
        <a:lstStyle/>
        <a:p>
          <a:pPr rtl="1"/>
          <a:endParaRPr lang="fa-IR"/>
        </a:p>
      </dgm:t>
    </dgm:pt>
    <dgm:pt modelId="{BB241CA8-17A4-4F3F-A970-ACFB91EB053A}" type="pres">
      <dgm:prSet presAssocID="{D69C5FF6-6909-4A15-B013-5AB1EFF5EFA9}" presName="linNode" presStyleCnt="0"/>
      <dgm:spPr/>
      <dgm:t>
        <a:bodyPr/>
        <a:lstStyle/>
        <a:p>
          <a:pPr rtl="1"/>
          <a:endParaRPr lang="fa-IR"/>
        </a:p>
      </dgm:t>
    </dgm:pt>
    <dgm:pt modelId="{E2F9A9A0-B415-4E06-BB9A-72721AB5EC6E}" type="pres">
      <dgm:prSet presAssocID="{D69C5FF6-6909-4A15-B013-5AB1EFF5EFA9}" presName="parentText" presStyleLbl="node1" presStyleIdx="3" presStyleCnt="5" custLinFactX="0" custLinFactNeighborX="100000" custLinFactNeighborY="234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2F1D0832-6707-46F9-A083-487B6182894C}" type="pres">
      <dgm:prSet presAssocID="{D69C5FF6-6909-4A15-B013-5AB1EFF5EFA9}" presName="descendantText" presStyleLbl="alignAccFollowNode1" presStyleIdx="3" presStyleCnt="5" custScaleX="77378" custLinFactNeighborX="-81116" custLinFactNeighborY="-434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C263C1D3-2056-4AC0-A22D-A54AE6C47A07}" type="pres">
      <dgm:prSet presAssocID="{3F5D7FC8-957F-4B83-9DAC-11FD3B4AD147}" presName="sp" presStyleCnt="0"/>
      <dgm:spPr/>
      <dgm:t>
        <a:bodyPr/>
        <a:lstStyle/>
        <a:p>
          <a:pPr rtl="1"/>
          <a:endParaRPr lang="fa-IR"/>
        </a:p>
      </dgm:t>
    </dgm:pt>
    <dgm:pt modelId="{9CE50F86-1CD8-4AB9-9EA2-9EA5800D15D0}" type="pres">
      <dgm:prSet presAssocID="{798FB808-3716-4DBA-8018-35CD09856C29}" presName="linNode" presStyleCnt="0"/>
      <dgm:spPr/>
      <dgm:t>
        <a:bodyPr/>
        <a:lstStyle/>
        <a:p>
          <a:pPr rtl="1"/>
          <a:endParaRPr lang="fa-IR"/>
        </a:p>
      </dgm:t>
    </dgm:pt>
    <dgm:pt modelId="{468C4F7E-2AE6-412F-8096-8DCBCC97B97F}" type="pres">
      <dgm:prSet presAssocID="{798FB808-3716-4DBA-8018-35CD09856C29}" presName="parentText" presStyleLbl="node1" presStyleIdx="4" presStyleCnt="5" custLinFactX="0" custLinFactNeighborX="100000" custLinFactNeighborY="2341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  <dgm:pt modelId="{A17F3154-E05B-405B-AC39-8B7D40A523D1}" type="pres">
      <dgm:prSet presAssocID="{798FB808-3716-4DBA-8018-35CD09856C29}" presName="descendantText" presStyleLbl="alignAccFollowNode1" presStyleIdx="4" presStyleCnt="5" custScaleX="77378" custLinFactNeighborX="-81116" custLinFactNeighborY="-4342">
        <dgm:presLayoutVars>
          <dgm:bulletEnabled val="1"/>
        </dgm:presLayoutVars>
      </dgm:prSet>
      <dgm:spPr/>
      <dgm:t>
        <a:bodyPr/>
        <a:lstStyle/>
        <a:p>
          <a:pPr rtl="1"/>
          <a:endParaRPr lang="fa-IR"/>
        </a:p>
      </dgm:t>
    </dgm:pt>
  </dgm:ptLst>
  <dgm:cxnLst>
    <dgm:cxn modelId="{D441C081-8C06-4849-B787-7B10B007A3AD}" type="presOf" srcId="{B0A9AA12-C0AC-4938-B157-1BC82639D976}" destId="{2F1D0832-6707-46F9-A083-487B6182894C}" srcOrd="0" destOrd="1" presId="urn:microsoft.com/office/officeart/2005/8/layout/vList5"/>
    <dgm:cxn modelId="{B100EAC7-4AED-4560-A34B-44014B75666D}" type="presOf" srcId="{7707115C-24E3-4A70-875B-7AA0E6CF9AA3}" destId="{2E840033-259B-4F10-A10C-484586DF75E2}" srcOrd="0" destOrd="0" presId="urn:microsoft.com/office/officeart/2005/8/layout/vList5"/>
    <dgm:cxn modelId="{05964541-A1E8-4727-817B-EBCE48ED9BF3}" type="presOf" srcId="{38E91E6D-C9CD-4A70-930F-EDB42D55642D}" destId="{2E840033-259B-4F10-A10C-484586DF75E2}" srcOrd="0" destOrd="1" presId="urn:microsoft.com/office/officeart/2005/8/layout/vList5"/>
    <dgm:cxn modelId="{8C826F07-CAF0-4C4C-A1D3-4903837B3BBA}" srcId="{348CAB5F-8545-40E2-A791-1B2AF2778CB5}" destId="{798FB808-3716-4DBA-8018-35CD09856C29}" srcOrd="4" destOrd="0" parTransId="{576480A2-39B3-44F9-B07D-55232926098A}" sibTransId="{750415A3-9B8B-4839-ABC3-28A5D664B353}"/>
    <dgm:cxn modelId="{78213CB0-2840-48D7-968E-48BEE1FE7289}" type="presOf" srcId="{D4D9C9BC-7E64-46A9-A1B9-37D49BF340D5}" destId="{7B2CCE4A-8CFC-4C6D-8B5D-C5B37037AF9A}" srcOrd="0" destOrd="1" presId="urn:microsoft.com/office/officeart/2005/8/layout/vList5"/>
    <dgm:cxn modelId="{3BC1084F-E79F-4D46-A6CB-EA90A011EAFF}" srcId="{D69C5FF6-6909-4A15-B013-5AB1EFF5EFA9}" destId="{B0A9AA12-C0AC-4938-B157-1BC82639D976}" srcOrd="1" destOrd="0" parTransId="{60A7778D-FD02-47E9-B3FE-E6B77641A2A2}" sibTransId="{2F7DBECF-8DBD-457D-9A3B-003BA1CBAB12}"/>
    <dgm:cxn modelId="{A34B311A-413F-4E4D-8BD3-A150EC8321F7}" srcId="{348CAB5F-8545-40E2-A791-1B2AF2778CB5}" destId="{D69C5FF6-6909-4A15-B013-5AB1EFF5EFA9}" srcOrd="3" destOrd="0" parTransId="{9EA1DCD4-6377-4160-9CD4-7C33417FF8E4}" sibTransId="{3F5D7FC8-957F-4B83-9DAC-11FD3B4AD147}"/>
    <dgm:cxn modelId="{92F46FB7-C5E8-46D9-BDD2-B9E9CB577573}" type="presOf" srcId="{2E875BAB-7B71-4C59-AB47-0D31E2E6449B}" destId="{7B2CCE4A-8CFC-4C6D-8B5D-C5B37037AF9A}" srcOrd="0" destOrd="0" presId="urn:microsoft.com/office/officeart/2005/8/layout/vList5"/>
    <dgm:cxn modelId="{9732D926-0448-4038-87D6-E2EFD7B8CBE4}" type="presOf" srcId="{5CFC72CC-A0EC-4A1A-8F12-3264B3D10721}" destId="{226B3FBA-16F2-4B07-AD16-B9027539DE45}" srcOrd="0" destOrd="0" presId="urn:microsoft.com/office/officeart/2005/8/layout/vList5"/>
    <dgm:cxn modelId="{6ADF5BA4-C5E6-4388-BFE9-43FB172AC28C}" type="presOf" srcId="{1B96CB4E-AE04-4931-9A87-525B65B38273}" destId="{2F1D0832-6707-46F9-A083-487B6182894C}" srcOrd="0" destOrd="0" presId="urn:microsoft.com/office/officeart/2005/8/layout/vList5"/>
    <dgm:cxn modelId="{B9350F8E-0376-4C8E-B0FC-B9BDB550B8A9}" type="presOf" srcId="{31AA40B6-828F-496F-8F2E-BA158F4C7AA4}" destId="{4D76574E-BF12-46E8-845E-2839F4AFE6E2}" srcOrd="0" destOrd="1" presId="urn:microsoft.com/office/officeart/2005/8/layout/vList5"/>
    <dgm:cxn modelId="{CF10DC67-8DCF-4EBD-915E-060083DF93B8}" srcId="{84C64FB9-26C1-4EE2-A701-03B9043AB9C8}" destId="{D4D9C9BC-7E64-46A9-A1B9-37D49BF340D5}" srcOrd="1" destOrd="0" parTransId="{CC80467A-74AC-4329-9D78-1DE1C63A5BDD}" sibTransId="{BD3C2838-4EC5-48D7-9D70-7EE80984C985}"/>
    <dgm:cxn modelId="{2E8D011A-78DE-4DC2-82E1-9A89286A170D}" srcId="{5CFC72CC-A0EC-4A1A-8F12-3264B3D10721}" destId="{7707115C-24E3-4A70-875B-7AA0E6CF9AA3}" srcOrd="0" destOrd="0" parTransId="{C5DB80F1-086E-454D-AFE2-157360ECBEE1}" sibTransId="{6DAF6B60-C49E-4015-A6A8-12A034008EE8}"/>
    <dgm:cxn modelId="{79D59B81-3CCA-460B-9FDE-0852C5AD6863}" type="presOf" srcId="{D69C5FF6-6909-4A15-B013-5AB1EFF5EFA9}" destId="{E2F9A9A0-B415-4E06-BB9A-72721AB5EC6E}" srcOrd="0" destOrd="0" presId="urn:microsoft.com/office/officeart/2005/8/layout/vList5"/>
    <dgm:cxn modelId="{F987BBE2-AA53-4196-B1B9-5AEEB1BE21E5}" type="presOf" srcId="{6DC8409F-55D4-42D7-98C3-F9B691346C76}" destId="{4D76574E-BF12-46E8-845E-2839F4AFE6E2}" srcOrd="0" destOrd="0" presId="urn:microsoft.com/office/officeart/2005/8/layout/vList5"/>
    <dgm:cxn modelId="{269931F1-1396-4BED-8929-ACAA295DF799}" srcId="{798FB808-3716-4DBA-8018-35CD09856C29}" destId="{0221E8E1-0E24-4DAE-BA2A-B23DF25F99A7}" srcOrd="0" destOrd="0" parTransId="{5E5E8003-EC15-446B-B163-9991BA215944}" sibTransId="{454596BC-1071-4123-A91B-704B8916FB0B}"/>
    <dgm:cxn modelId="{D074A22F-9CFC-4885-8BDA-BB1D560587C2}" type="presOf" srcId="{56651FFA-F2FD-4417-8CEA-E7FB73E82E4C}" destId="{A14B297B-85F9-4584-AFF4-B4DB182D261E}" srcOrd="0" destOrd="0" presId="urn:microsoft.com/office/officeart/2005/8/layout/vList5"/>
    <dgm:cxn modelId="{6826ACCF-EBB9-44FE-8086-2CFECDE6CA79}" srcId="{798FB808-3716-4DBA-8018-35CD09856C29}" destId="{2AEF851F-6FD2-4347-BBF6-FF90A0FA7C52}" srcOrd="1" destOrd="0" parTransId="{22C2FCEA-21AB-45EC-BEB3-8E5217A69E4A}" sibTransId="{1D71820B-3202-4B92-B910-2D6B6A5946CA}"/>
    <dgm:cxn modelId="{77567EF8-E39F-4015-95C7-3919DDF81FC6}" srcId="{56651FFA-F2FD-4417-8CEA-E7FB73E82E4C}" destId="{6DC8409F-55D4-42D7-98C3-F9B691346C76}" srcOrd="0" destOrd="0" parTransId="{F7B30D0F-1559-4231-9877-6CD57BF7740F}" sibTransId="{B7CEEE5F-86FD-48C8-8E5A-E400C0112A84}"/>
    <dgm:cxn modelId="{94BDFB37-6826-41D3-A05C-B0AB9EECC625}" type="presOf" srcId="{0221E8E1-0E24-4DAE-BA2A-B23DF25F99A7}" destId="{A17F3154-E05B-405B-AC39-8B7D40A523D1}" srcOrd="0" destOrd="0" presId="urn:microsoft.com/office/officeart/2005/8/layout/vList5"/>
    <dgm:cxn modelId="{20720CF8-B6F4-442D-90EE-E9AEEE57A31D}" srcId="{D69C5FF6-6909-4A15-B013-5AB1EFF5EFA9}" destId="{1B96CB4E-AE04-4931-9A87-525B65B38273}" srcOrd="0" destOrd="0" parTransId="{9D5FC598-DB7F-45F1-A3D8-C80395E8D352}" sibTransId="{796E918A-A62E-47CE-8042-06D8E68C766D}"/>
    <dgm:cxn modelId="{8B2D31BA-60D2-417E-9A7F-BFDDC2F7E873}" type="presOf" srcId="{2AEF851F-6FD2-4347-BBF6-FF90A0FA7C52}" destId="{A17F3154-E05B-405B-AC39-8B7D40A523D1}" srcOrd="0" destOrd="1" presId="urn:microsoft.com/office/officeart/2005/8/layout/vList5"/>
    <dgm:cxn modelId="{86CBAF7A-E6C2-459A-9EC6-20E82DF60516}" type="presOf" srcId="{798FB808-3716-4DBA-8018-35CD09856C29}" destId="{468C4F7E-2AE6-412F-8096-8DCBCC97B97F}" srcOrd="0" destOrd="0" presId="urn:microsoft.com/office/officeart/2005/8/layout/vList5"/>
    <dgm:cxn modelId="{6B4ABA2D-CE16-4685-908B-C2486C69B31B}" srcId="{84C64FB9-26C1-4EE2-A701-03B9043AB9C8}" destId="{2E875BAB-7B71-4C59-AB47-0D31E2E6449B}" srcOrd="0" destOrd="0" parTransId="{B5382187-4B75-43B6-8C0C-BA5F8A21DCC8}" sibTransId="{15635CB6-FC12-4CB0-941B-BFAD245FABE6}"/>
    <dgm:cxn modelId="{6B77931A-C6B0-478B-9DAA-7D2340F64314}" srcId="{348CAB5F-8545-40E2-A791-1B2AF2778CB5}" destId="{56651FFA-F2FD-4417-8CEA-E7FB73E82E4C}" srcOrd="2" destOrd="0" parTransId="{2CE3E921-B86F-4D62-A168-CE8123305065}" sibTransId="{D1076B36-01A2-4717-A494-9067BAAF2E4C}"/>
    <dgm:cxn modelId="{8B195B98-4771-450C-A5EA-D3B4AF8D0E31}" srcId="{5CFC72CC-A0EC-4A1A-8F12-3264B3D10721}" destId="{38E91E6D-C9CD-4A70-930F-EDB42D55642D}" srcOrd="1" destOrd="0" parTransId="{BDF2A182-F13B-4F86-8B82-0894FE9CC90E}" sibTransId="{15F453ED-43E9-446D-A3BD-47787ECCBB00}"/>
    <dgm:cxn modelId="{155B1D16-5AF7-481F-822B-9B6D7CB02870}" srcId="{348CAB5F-8545-40E2-A791-1B2AF2778CB5}" destId="{84C64FB9-26C1-4EE2-A701-03B9043AB9C8}" srcOrd="1" destOrd="0" parTransId="{0F211759-0671-4C75-B2A4-8460466AD881}" sibTransId="{087DCF8B-6437-40F5-A98A-E81DBFF3E9EB}"/>
    <dgm:cxn modelId="{A36B2C28-DF10-4770-B66A-86675B9BEA3F}" srcId="{56651FFA-F2FD-4417-8CEA-E7FB73E82E4C}" destId="{31AA40B6-828F-496F-8F2E-BA158F4C7AA4}" srcOrd="1" destOrd="0" parTransId="{31E883A8-9876-43DD-8004-41987E23F7D8}" sibTransId="{46C81CBC-515C-4676-B2E2-FCAB90BCA445}"/>
    <dgm:cxn modelId="{AC9C5709-FBDF-4343-ABEF-7615FF3A5EF3}" type="presOf" srcId="{348CAB5F-8545-40E2-A791-1B2AF2778CB5}" destId="{A1B90427-0B19-4D38-B6AA-D8D1C65C8F21}" srcOrd="0" destOrd="0" presId="urn:microsoft.com/office/officeart/2005/8/layout/vList5"/>
    <dgm:cxn modelId="{6D24133E-98A9-4650-88FC-56F73B0015BC}" srcId="{348CAB5F-8545-40E2-A791-1B2AF2778CB5}" destId="{5CFC72CC-A0EC-4A1A-8F12-3264B3D10721}" srcOrd="0" destOrd="0" parTransId="{9596A161-28FF-4E5E-A810-B54E865163C5}" sibTransId="{2947AAA1-83E7-4E46-986A-458F7EA2DF17}"/>
    <dgm:cxn modelId="{D1A0F8E9-6A90-4657-A21F-F23E0537F0B8}" type="presOf" srcId="{84C64FB9-26C1-4EE2-A701-03B9043AB9C8}" destId="{08CCF776-C459-4687-B0CB-3FA3E4C6F1E6}" srcOrd="0" destOrd="0" presId="urn:microsoft.com/office/officeart/2005/8/layout/vList5"/>
    <dgm:cxn modelId="{409930C6-ED87-40BC-981F-69B17D21FFBA}" type="presParOf" srcId="{A1B90427-0B19-4D38-B6AA-D8D1C65C8F21}" destId="{989BA7C5-CF14-4060-AE6B-5F3EABF8D438}" srcOrd="0" destOrd="0" presId="urn:microsoft.com/office/officeart/2005/8/layout/vList5"/>
    <dgm:cxn modelId="{42275D38-F5DB-47B2-B00B-844F177DC2CA}" type="presParOf" srcId="{989BA7C5-CF14-4060-AE6B-5F3EABF8D438}" destId="{226B3FBA-16F2-4B07-AD16-B9027539DE45}" srcOrd="0" destOrd="0" presId="urn:microsoft.com/office/officeart/2005/8/layout/vList5"/>
    <dgm:cxn modelId="{9112186C-74B3-4FDE-ADEF-F395293A285B}" type="presParOf" srcId="{989BA7C5-CF14-4060-AE6B-5F3EABF8D438}" destId="{2E840033-259B-4F10-A10C-484586DF75E2}" srcOrd="1" destOrd="0" presId="urn:microsoft.com/office/officeart/2005/8/layout/vList5"/>
    <dgm:cxn modelId="{C47DC015-1BDF-4702-BF78-7B9C9BBC373D}" type="presParOf" srcId="{A1B90427-0B19-4D38-B6AA-D8D1C65C8F21}" destId="{ABCCE5F3-4AEA-414A-BA6B-6CF34031CB6F}" srcOrd="1" destOrd="0" presId="urn:microsoft.com/office/officeart/2005/8/layout/vList5"/>
    <dgm:cxn modelId="{56D9D56E-0C2D-4B21-A679-8257921865DE}" type="presParOf" srcId="{A1B90427-0B19-4D38-B6AA-D8D1C65C8F21}" destId="{5C1D4CA7-E5E8-49BC-AF5C-FAC159C39CB4}" srcOrd="2" destOrd="0" presId="urn:microsoft.com/office/officeart/2005/8/layout/vList5"/>
    <dgm:cxn modelId="{F80E7216-E5C1-48C8-A39A-157ED6578881}" type="presParOf" srcId="{5C1D4CA7-E5E8-49BC-AF5C-FAC159C39CB4}" destId="{08CCF776-C459-4687-B0CB-3FA3E4C6F1E6}" srcOrd="0" destOrd="0" presId="urn:microsoft.com/office/officeart/2005/8/layout/vList5"/>
    <dgm:cxn modelId="{13FC3945-44A2-4A26-97AF-113DF6EFF77C}" type="presParOf" srcId="{5C1D4CA7-E5E8-49BC-AF5C-FAC159C39CB4}" destId="{7B2CCE4A-8CFC-4C6D-8B5D-C5B37037AF9A}" srcOrd="1" destOrd="0" presId="urn:microsoft.com/office/officeart/2005/8/layout/vList5"/>
    <dgm:cxn modelId="{F441EBC0-0738-4991-9454-66E9CEDB23B6}" type="presParOf" srcId="{A1B90427-0B19-4D38-B6AA-D8D1C65C8F21}" destId="{18BB34E7-848E-421D-89F9-B6F531263B9D}" srcOrd="3" destOrd="0" presId="urn:microsoft.com/office/officeart/2005/8/layout/vList5"/>
    <dgm:cxn modelId="{4A3A1974-D1DF-415A-A80E-525C61D37059}" type="presParOf" srcId="{A1B90427-0B19-4D38-B6AA-D8D1C65C8F21}" destId="{ED9B9B24-2EF0-4AB2-9C3B-0C5B2461D7DD}" srcOrd="4" destOrd="0" presId="urn:microsoft.com/office/officeart/2005/8/layout/vList5"/>
    <dgm:cxn modelId="{D276B8C2-55AD-428C-9C9E-05EBB7EB031C}" type="presParOf" srcId="{ED9B9B24-2EF0-4AB2-9C3B-0C5B2461D7DD}" destId="{A14B297B-85F9-4584-AFF4-B4DB182D261E}" srcOrd="0" destOrd="0" presId="urn:microsoft.com/office/officeart/2005/8/layout/vList5"/>
    <dgm:cxn modelId="{8D90C9B7-1FC9-4890-976E-493ACD48B622}" type="presParOf" srcId="{ED9B9B24-2EF0-4AB2-9C3B-0C5B2461D7DD}" destId="{4D76574E-BF12-46E8-845E-2839F4AFE6E2}" srcOrd="1" destOrd="0" presId="urn:microsoft.com/office/officeart/2005/8/layout/vList5"/>
    <dgm:cxn modelId="{EA2806BB-8A97-441E-8877-6F734C7C3357}" type="presParOf" srcId="{A1B90427-0B19-4D38-B6AA-D8D1C65C8F21}" destId="{1819B6E4-8F77-4925-8F40-E0D69B3627D8}" srcOrd="5" destOrd="0" presId="urn:microsoft.com/office/officeart/2005/8/layout/vList5"/>
    <dgm:cxn modelId="{5F554568-787D-449A-9012-56C00B6F8FBB}" type="presParOf" srcId="{A1B90427-0B19-4D38-B6AA-D8D1C65C8F21}" destId="{BB241CA8-17A4-4F3F-A970-ACFB91EB053A}" srcOrd="6" destOrd="0" presId="urn:microsoft.com/office/officeart/2005/8/layout/vList5"/>
    <dgm:cxn modelId="{9BCFEB4C-D5E9-4A50-963A-095B8FEE733D}" type="presParOf" srcId="{BB241CA8-17A4-4F3F-A970-ACFB91EB053A}" destId="{E2F9A9A0-B415-4E06-BB9A-72721AB5EC6E}" srcOrd="0" destOrd="0" presId="urn:microsoft.com/office/officeart/2005/8/layout/vList5"/>
    <dgm:cxn modelId="{E84147BD-1C2C-45CF-AA56-9DD5DD60ECA3}" type="presParOf" srcId="{BB241CA8-17A4-4F3F-A970-ACFB91EB053A}" destId="{2F1D0832-6707-46F9-A083-487B6182894C}" srcOrd="1" destOrd="0" presId="urn:microsoft.com/office/officeart/2005/8/layout/vList5"/>
    <dgm:cxn modelId="{3CAE6772-E71B-4C53-A8B1-A443339B2113}" type="presParOf" srcId="{A1B90427-0B19-4D38-B6AA-D8D1C65C8F21}" destId="{C263C1D3-2056-4AC0-A22D-A54AE6C47A07}" srcOrd="7" destOrd="0" presId="urn:microsoft.com/office/officeart/2005/8/layout/vList5"/>
    <dgm:cxn modelId="{C3AB1F2B-7A3D-4118-95D5-4F69D74E8D01}" type="presParOf" srcId="{A1B90427-0B19-4D38-B6AA-D8D1C65C8F21}" destId="{9CE50F86-1CD8-4AB9-9EA2-9EA5800D15D0}" srcOrd="8" destOrd="0" presId="urn:microsoft.com/office/officeart/2005/8/layout/vList5"/>
    <dgm:cxn modelId="{80C53021-8F35-4F7A-ACD3-B3BAB5FB28B9}" type="presParOf" srcId="{9CE50F86-1CD8-4AB9-9EA2-9EA5800D15D0}" destId="{468C4F7E-2AE6-412F-8096-8DCBCC97B97F}" srcOrd="0" destOrd="0" presId="urn:microsoft.com/office/officeart/2005/8/layout/vList5"/>
    <dgm:cxn modelId="{A0F0FD19-367D-4D91-9A05-DA4CD6313C20}" type="presParOf" srcId="{9CE50F86-1CD8-4AB9-9EA2-9EA5800D15D0}" destId="{A17F3154-E05B-405B-AC39-8B7D40A523D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91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913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2903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8994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680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05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493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41347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3088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01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67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04845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5831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24844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2668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176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885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415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1277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02288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682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5401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1971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353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289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06176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6876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498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9889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686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14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9200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038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altLang="en-US" sz="1400" b="1">
                <a:ea typeface="华文细黑" pitchFamily="2" charset="-122"/>
              </a:rPr>
              <a:t>LOGO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 userDrawn="1"/>
        </p:nvSpPr>
        <p:spPr bwMode="auto">
          <a:xfrm>
            <a:off x="8748713" y="44450"/>
            <a:ext cx="2809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fld id="{9ADD7733-711B-442E-A305-0837BC64CE2C}" type="slidenum">
              <a:rPr lang="en-US" sz="1400">
                <a:solidFill>
                  <a:srgbClr val="000000"/>
                </a:solidFill>
              </a:rPr>
              <a:pPr/>
              <a:t>‹#›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051" name="Line 8"/>
          <p:cNvSpPr>
            <a:spLocks noChangeShapeType="1"/>
          </p:cNvSpPr>
          <p:nvPr userDrawn="1"/>
        </p:nvSpPr>
        <p:spPr bwMode="auto">
          <a:xfrm>
            <a:off x="0" y="69215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  <p:sp>
        <p:nvSpPr>
          <p:cNvPr id="2052" name="Line 9"/>
          <p:cNvSpPr>
            <a:spLocks noChangeShapeType="1"/>
          </p:cNvSpPr>
          <p:nvPr userDrawn="1"/>
        </p:nvSpPr>
        <p:spPr bwMode="auto">
          <a:xfrm>
            <a:off x="0" y="701675"/>
            <a:ext cx="9140825" cy="0"/>
          </a:xfrm>
          <a:prstGeom prst="line">
            <a:avLst/>
          </a:prstGeom>
          <a:noFill/>
          <a:ln w="952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Rectangle 7"/>
          <p:cNvSpPr>
            <a:spLocks noChangeArrowheads="1"/>
          </p:cNvSpPr>
          <p:nvPr userDrawn="1"/>
        </p:nvSpPr>
        <p:spPr bwMode="auto"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>
            <a:solidFill>
              <a:srgbClr val="969696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de-DE" altLang="en-US" sz="1400" b="1">
                <a:solidFill>
                  <a:srgbClr val="000000"/>
                </a:solidFill>
                <a:ea typeface="华文细黑" pitchFamily="2" charset="-122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92372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itchFamily="34" charset="0"/>
          <a:ea typeface="黑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harazmi-statistics.ir/fa/default.aspx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pic>
        <p:nvPicPr>
          <p:cNvPr id="4099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060575"/>
            <a:ext cx="5616575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8521700" cy="765175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endParaRPr lang="fa-IR" sz="2800" b="1" dirty="0">
              <a:ln w="11430"/>
              <a:gradFill>
                <a:gsLst>
                  <a:gs pos="0">
                    <a:srgbClr val="F7B103">
                      <a:tint val="70000"/>
                      <a:satMod val="245000"/>
                    </a:srgbClr>
                  </a:gs>
                  <a:gs pos="75000">
                    <a:srgbClr val="F7B103">
                      <a:tint val="90000"/>
                      <a:shade val="60000"/>
                      <a:satMod val="240000"/>
                    </a:srgbClr>
                  </a:gs>
                  <a:gs pos="100000">
                    <a:srgbClr val="F7B103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155275910"/>
              </p:ext>
            </p:extLst>
          </p:nvPr>
        </p:nvGraphicFramePr>
        <p:xfrm>
          <a:off x="-1" y="0"/>
          <a:ext cx="9144001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8521700" cy="765175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endParaRPr lang="fa-IR" sz="2800" b="1" dirty="0">
              <a:ln w="11430"/>
              <a:gradFill>
                <a:gsLst>
                  <a:gs pos="0">
                    <a:srgbClr val="F7B103">
                      <a:tint val="70000"/>
                      <a:satMod val="245000"/>
                    </a:srgbClr>
                  </a:gs>
                  <a:gs pos="75000">
                    <a:srgbClr val="F7B103">
                      <a:tint val="90000"/>
                      <a:shade val="60000"/>
                      <a:satMod val="240000"/>
                    </a:srgbClr>
                  </a:gs>
                  <a:gs pos="100000">
                    <a:srgbClr val="F7B103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>
              <a:ea typeface="宋体" charset="-122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292589"/>
              </p:ext>
            </p:extLst>
          </p:nvPr>
        </p:nvGraphicFramePr>
        <p:xfrm>
          <a:off x="1776413" y="1268760"/>
          <a:ext cx="5531891" cy="525938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808971"/>
                <a:gridCol w="1339947"/>
                <a:gridCol w="1382973"/>
              </a:tblGrid>
              <a:tr h="77869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متغیر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تعداد گویه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dirty="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میزان پایایی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</a:tr>
              <a:tr h="640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اعتماد تعمیم یافته 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4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65/.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</a:tr>
              <a:tr h="640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پیوند همسایگی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5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82/.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</a:tr>
              <a:tr h="640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سودمندی مشارکت در تفکیک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 dirty="0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5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59/.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</a:tr>
              <a:tr h="640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رضایت از عملکرد شهرداری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5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78/.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</a:tr>
              <a:tr h="640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مسئولیت شهروندی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5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76/.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</a:tr>
              <a:tr h="640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آگاهی های زیست محیطی</a:t>
                      </a:r>
                      <a:endParaRPr lang="en-US" sz="160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4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66/.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</a:tr>
              <a:tr h="640099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  <a:cs typeface="B Zar" pitchFamily="2" charset="-78"/>
                        </a:rPr>
                        <a:t>باورهای نادرست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Zar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7</a:t>
                      </a:r>
                      <a:endParaRPr lang="en-US" sz="2400" b="1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2800" b="1" dirty="0">
                          <a:solidFill>
                            <a:schemeClr val="tx1"/>
                          </a:solidFill>
                          <a:effectLst/>
                          <a:cs typeface="B Lotus" pitchFamily="2" charset="-78"/>
                        </a:rPr>
                        <a:t>65/.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Lotus" pitchFamily="2" charset="-78"/>
                      </a:endParaRPr>
                    </a:p>
                  </a:txBody>
                  <a:tcPr marL="68584" marR="68584" marT="0" marB="0" anchor="ctr"/>
                </a:tc>
              </a:tr>
            </a:tbl>
          </a:graphicData>
        </a:graphic>
      </p:graphicFrame>
      <p:sp>
        <p:nvSpPr>
          <p:cNvPr id="15402" name="TextBox 6"/>
          <p:cNvSpPr txBox="1">
            <a:spLocks noChangeArrowheads="1"/>
          </p:cNvSpPr>
          <p:nvPr/>
        </p:nvSpPr>
        <p:spPr bwMode="auto">
          <a:xfrm>
            <a:off x="2605088" y="568325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9pPr>
          </a:lstStyle>
          <a:p>
            <a:pPr algn="r" rtl="1" eaLnBrk="1" hangingPunct="1"/>
            <a:r>
              <a:rPr lang="fa-IR" sz="2800" b="1" dirty="0">
                <a:solidFill>
                  <a:schemeClr val="bg1"/>
                </a:solidFill>
                <a:cs typeface="B Nazanin" pitchFamily="2" charset="-78"/>
              </a:rPr>
              <a:t>آلفای کرونباخ مقیاس ها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8521700" cy="765175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 smtClean="0">
                <a:ln w="11430"/>
                <a:gradFill>
                  <a:gsLst>
                    <a:gs pos="0">
                      <a:srgbClr val="F7B103">
                        <a:tint val="70000"/>
                        <a:satMod val="245000"/>
                      </a:srgbClr>
                    </a:gs>
                    <a:gs pos="75000">
                      <a:srgbClr val="F7B103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7B103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آزمون رگرسیون چندمتغیره</a:t>
            </a:r>
            <a:endParaRPr lang="fa-IR" sz="2800" b="1" dirty="0">
              <a:ln w="11430"/>
              <a:gradFill>
                <a:gsLst>
                  <a:gs pos="0">
                    <a:srgbClr val="F7B103">
                      <a:tint val="70000"/>
                      <a:satMod val="245000"/>
                    </a:srgbClr>
                  </a:gs>
                  <a:gs pos="75000">
                    <a:srgbClr val="F7B103">
                      <a:tint val="90000"/>
                      <a:shade val="60000"/>
                      <a:satMod val="240000"/>
                    </a:srgbClr>
                  </a:gs>
                  <a:gs pos="100000">
                    <a:srgbClr val="F7B103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2605088" y="830263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9pPr>
          </a:lstStyle>
          <a:p>
            <a:pPr algn="r" rtl="1" eaLnBrk="1" hangingPunct="1"/>
            <a:r>
              <a:rPr lang="fa-IR" sz="2800" b="1">
                <a:solidFill>
                  <a:schemeClr val="bg1"/>
                </a:solidFill>
                <a:cs typeface="B Nazanin" pitchFamily="2" charset="-78"/>
              </a:rPr>
              <a:t>آلفای کرونباخ مقیاس ها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857926"/>
              </p:ext>
            </p:extLst>
          </p:nvPr>
        </p:nvGraphicFramePr>
        <p:xfrm>
          <a:off x="251520" y="1061888"/>
          <a:ext cx="8712967" cy="4182912"/>
        </p:xfrm>
        <a:graphic>
          <a:graphicData uri="http://schemas.openxmlformats.org/drawingml/2006/table">
            <a:tbl>
              <a:tblPr rtl="1" firstRow="1" bandRow="1">
                <a:tableStyleId>{72833802-FEF1-4C79-8D5D-14CF1EAF98D9}</a:tableStyleId>
              </a:tblPr>
              <a:tblGrid>
                <a:gridCol w="2975147"/>
                <a:gridCol w="1997992"/>
                <a:gridCol w="2240310"/>
                <a:gridCol w="1499518"/>
              </a:tblGrid>
              <a:tr h="486761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cs typeface="B Titr" pitchFamily="2" charset="-78"/>
                        </a:rPr>
                        <a:t>فرضیه</a:t>
                      </a:r>
                      <a:endParaRPr lang="fa-IR" sz="1800" dirty="0">
                        <a:solidFill>
                          <a:sysClr val="windowText" lastClr="000000"/>
                        </a:solidFill>
                        <a:cs typeface="B Titr" pitchFamily="2" charset="-78"/>
                      </a:endParaRPr>
                    </a:p>
                  </a:txBody>
                  <a:tcPr marL="91448" marR="91448" marT="45723" marB="45723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cs typeface="B Titr" pitchFamily="2" charset="-78"/>
                        </a:rPr>
                        <a:t>ضریب</a:t>
                      </a:r>
                      <a:r>
                        <a:rPr lang="fa-IR" sz="1800" baseline="0" dirty="0" smtClean="0">
                          <a:solidFill>
                            <a:sysClr val="windowText" lastClr="000000"/>
                          </a:solidFill>
                          <a:cs typeface="B Titr" pitchFamily="2" charset="-78"/>
                        </a:rPr>
                        <a:t> استاندارد شده</a:t>
                      </a:r>
                      <a:endParaRPr lang="fa-IR" sz="1800" dirty="0">
                        <a:solidFill>
                          <a:sysClr val="windowText" lastClr="000000"/>
                        </a:solidFill>
                        <a:cs typeface="B Titr" pitchFamily="2" charset="-78"/>
                      </a:endParaRPr>
                    </a:p>
                  </a:txBody>
                  <a:tcPr marL="91448" marR="91448" marT="45723" marB="45723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cs typeface="B Titr" pitchFamily="2" charset="-78"/>
                        </a:rPr>
                        <a:t>سطح معنی داری</a:t>
                      </a:r>
                      <a:endParaRPr lang="fa-IR" sz="1800" dirty="0">
                        <a:solidFill>
                          <a:sysClr val="windowText" lastClr="000000"/>
                        </a:solidFill>
                        <a:cs typeface="B Titr" pitchFamily="2" charset="-78"/>
                      </a:endParaRPr>
                    </a:p>
                  </a:txBody>
                  <a:tcPr marL="91448" marR="91448" marT="45723" marB="45723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ysClr val="windowText" lastClr="000000"/>
                          </a:solidFill>
                          <a:cs typeface="B Titr" pitchFamily="2" charset="-78"/>
                        </a:rPr>
                        <a:t>ضریب تعیین</a:t>
                      </a:r>
                      <a:endParaRPr lang="fa-IR" sz="1800" dirty="0">
                        <a:solidFill>
                          <a:sysClr val="windowText" lastClr="000000"/>
                        </a:solidFill>
                        <a:cs typeface="B Titr" pitchFamily="2" charset="-78"/>
                      </a:endParaRPr>
                    </a:p>
                  </a:txBody>
                  <a:tcPr marL="91448" marR="91448" marT="45723" marB="45723" anchor="ctr"/>
                </a:tc>
              </a:tr>
              <a:tr h="63043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مسئولیت شهروندی</a:t>
                      </a:r>
                      <a:endParaRPr lang="fa-IR" sz="2400" b="1" dirty="0"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 smtClean="0"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45/.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C5F1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000/.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C5F1C5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2400" b="1" dirty="0" smtClean="0">
                          <a:cs typeface="B Nazanin" pitchFamily="2" charset="-78"/>
                        </a:rPr>
                        <a:t>36/.</a:t>
                      </a: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</a:tr>
              <a:tr h="81176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موانع مشارکت</a:t>
                      </a:r>
                      <a:endParaRPr lang="fa-IR" sz="2400" b="1" dirty="0"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 smtClean="0"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44/.-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C5F1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000/.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C5F1C5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dirty="0" smtClean="0"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</a:tr>
              <a:tr h="811761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باورهای نادرست</a:t>
                      </a:r>
                      <a:endParaRPr lang="fa-IR" sz="2400" b="1" dirty="0"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 smtClean="0"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15/.-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C5F1C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003/.</a:t>
                      </a:r>
                      <a:endParaRPr lang="en-US" sz="2400" b="1" dirty="0"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C5F1C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fa-IR" sz="1800" b="1" dirty="0"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</a:tr>
              <a:tr h="811761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نگرش زیست محیطی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FF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05/.-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FF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405/.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FFD1D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dirty="0" smtClean="0"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</a:tr>
              <a:tr h="630434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سودمندی تفکیک</a:t>
                      </a:r>
                      <a:endParaRPr lang="fa-IR" sz="2000" b="1" dirty="0">
                        <a:solidFill>
                          <a:schemeClr val="tx1"/>
                        </a:solidFill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FF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01/.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FFD1D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8195" algn="l"/>
                        </a:tabLst>
                      </a:pPr>
                      <a:r>
                        <a:rPr lang="fa-IR" sz="2400" b="1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B Nazanin" pitchFamily="2" charset="-78"/>
                        </a:rPr>
                        <a:t>847/.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B Nazanin" pitchFamily="2" charset="-78"/>
                      </a:endParaRPr>
                    </a:p>
                  </a:txBody>
                  <a:tcPr marL="68580" marR="68580" marT="0" marB="0" anchor="ctr">
                    <a:solidFill>
                      <a:srgbClr val="FFD1D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a-IR" sz="1800" b="1" dirty="0" smtClean="0">
                        <a:cs typeface="B Nazanin" pitchFamily="2" charset="-78"/>
                      </a:endParaRPr>
                    </a:p>
                  </a:txBody>
                  <a:tcPr marL="91448" marR="91448" marT="45723" marB="45723" anchor="ctr">
                    <a:solidFill>
                      <a:srgbClr val="C5F1C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800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8521700" cy="765175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 smtClean="0">
                <a:ln w="11430"/>
                <a:gradFill>
                  <a:gsLst>
                    <a:gs pos="0">
                      <a:srgbClr val="F7B103">
                        <a:tint val="70000"/>
                        <a:satMod val="245000"/>
                      </a:srgbClr>
                    </a:gs>
                    <a:gs pos="75000">
                      <a:srgbClr val="F7B103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7B103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آزمون مدل پژوهش</a:t>
            </a:r>
            <a:endParaRPr lang="fa-IR" sz="2800" b="1" dirty="0">
              <a:ln w="11430"/>
              <a:gradFill>
                <a:gsLst>
                  <a:gs pos="0">
                    <a:srgbClr val="F7B103">
                      <a:tint val="70000"/>
                      <a:satMod val="245000"/>
                    </a:srgbClr>
                  </a:gs>
                  <a:gs pos="75000">
                    <a:srgbClr val="F7B103">
                      <a:tint val="90000"/>
                      <a:shade val="60000"/>
                      <a:satMod val="240000"/>
                    </a:srgbClr>
                  </a:gs>
                  <a:gs pos="100000">
                    <a:srgbClr val="F7B103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2605088" y="830263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9pPr>
          </a:lstStyle>
          <a:p>
            <a:pPr algn="r" rtl="1" eaLnBrk="1" hangingPunct="1"/>
            <a:r>
              <a:rPr lang="fa-IR" sz="2800" b="1">
                <a:solidFill>
                  <a:schemeClr val="bg1"/>
                </a:solidFill>
                <a:cs typeface="B Nazanin" pitchFamily="2" charset="-78"/>
              </a:rPr>
              <a:t>آلفای کرونباخ مقیاس ها</a:t>
            </a: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3" t="13476" r="5009" b="44376"/>
          <a:stretch/>
        </p:blipFill>
        <p:spPr bwMode="auto">
          <a:xfrm>
            <a:off x="0" y="692696"/>
            <a:ext cx="9144000" cy="6165304"/>
          </a:xfrm>
          <a:prstGeom prst="rect">
            <a:avLst/>
          </a:prstGeom>
          <a:ln w="9525">
            <a:solidFill>
              <a:sysClr val="windowText" lastClr="00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2497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8521700" cy="765175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 smtClean="0">
                <a:ln w="11430"/>
                <a:gradFill>
                  <a:gsLst>
                    <a:gs pos="0">
                      <a:srgbClr val="F7B103">
                        <a:tint val="70000"/>
                        <a:satMod val="245000"/>
                      </a:srgbClr>
                    </a:gs>
                    <a:gs pos="75000">
                      <a:srgbClr val="F7B103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7B103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بحث و نتیجه گیری</a:t>
            </a:r>
            <a:endParaRPr lang="fa-IR" sz="2800" b="1" dirty="0">
              <a:ln w="11430"/>
              <a:gradFill>
                <a:gsLst>
                  <a:gs pos="0">
                    <a:srgbClr val="F7B103">
                      <a:tint val="70000"/>
                      <a:satMod val="245000"/>
                    </a:srgbClr>
                  </a:gs>
                  <a:gs pos="75000">
                    <a:srgbClr val="F7B103">
                      <a:tint val="90000"/>
                      <a:shade val="60000"/>
                      <a:satMod val="240000"/>
                    </a:srgbClr>
                  </a:gs>
                  <a:gs pos="100000">
                    <a:srgbClr val="F7B103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2605088" y="830263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9pPr>
          </a:lstStyle>
          <a:p>
            <a:pPr algn="r" rtl="1" eaLnBrk="1" hangingPunct="1"/>
            <a:r>
              <a:rPr lang="fa-IR" sz="2800" b="1">
                <a:solidFill>
                  <a:schemeClr val="bg1"/>
                </a:solidFill>
                <a:cs typeface="B Nazanin" pitchFamily="2" charset="-78"/>
              </a:rPr>
              <a:t>آلفای کرونباخ مقیاس ها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38764442"/>
              </p:ext>
            </p:extLst>
          </p:nvPr>
        </p:nvGraphicFramePr>
        <p:xfrm>
          <a:off x="323528" y="830262"/>
          <a:ext cx="8496944" cy="5695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566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0" y="0"/>
            <a:ext cx="8521700" cy="765175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 smtClean="0">
                <a:ln w="11430"/>
                <a:gradFill>
                  <a:gsLst>
                    <a:gs pos="0">
                      <a:srgbClr val="F7B103">
                        <a:tint val="70000"/>
                        <a:satMod val="245000"/>
                      </a:srgbClr>
                    </a:gs>
                    <a:gs pos="75000">
                      <a:srgbClr val="F7B103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F7B103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محدودیت ها</a:t>
            </a:r>
            <a:endParaRPr lang="fa-IR" sz="2800" b="1" dirty="0">
              <a:ln w="11430"/>
              <a:gradFill>
                <a:gsLst>
                  <a:gs pos="0">
                    <a:srgbClr val="F7B103">
                      <a:tint val="70000"/>
                      <a:satMod val="245000"/>
                    </a:srgbClr>
                  </a:gs>
                  <a:gs pos="75000">
                    <a:srgbClr val="F7B103">
                      <a:tint val="90000"/>
                      <a:shade val="60000"/>
                      <a:satMod val="240000"/>
                    </a:srgbClr>
                  </a:gs>
                  <a:gs pos="100000">
                    <a:srgbClr val="F7B103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16387" name="TextBox 6"/>
          <p:cNvSpPr txBox="1">
            <a:spLocks noChangeArrowheads="1"/>
          </p:cNvSpPr>
          <p:nvPr/>
        </p:nvSpPr>
        <p:spPr bwMode="auto">
          <a:xfrm>
            <a:off x="2605088" y="830263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黑体" pitchFamily="2" charset="-122"/>
              </a:defRPr>
            </a:lvl9pPr>
          </a:lstStyle>
          <a:p>
            <a:pPr algn="r" rtl="1" eaLnBrk="1" hangingPunct="1"/>
            <a:r>
              <a:rPr lang="fa-IR" sz="2800" b="1">
                <a:solidFill>
                  <a:schemeClr val="bg1"/>
                </a:solidFill>
                <a:cs typeface="B Nazanin" pitchFamily="2" charset="-78"/>
              </a:rPr>
              <a:t>آلفای کرونباخ مقیاس ها</a:t>
            </a:r>
          </a:p>
        </p:txBody>
      </p:sp>
      <p:sp>
        <p:nvSpPr>
          <p:cNvPr id="3" name="Rectangle 2"/>
          <p:cNvSpPr/>
          <p:nvPr/>
        </p:nvSpPr>
        <p:spPr>
          <a:xfrm>
            <a:off x="827584" y="1354138"/>
            <a:ext cx="7694116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400" dirty="0">
                <a:latin typeface="Calibri"/>
                <a:ea typeface="Times New Roman"/>
                <a:cs typeface="B Nazanin"/>
              </a:rPr>
              <a:t>پیشینه تجربی </a:t>
            </a:r>
            <a:r>
              <a:rPr lang="fa-IR" sz="2400" dirty="0" smtClean="0">
                <a:latin typeface="Calibri"/>
                <a:ea typeface="Times New Roman"/>
                <a:cs typeface="B Nazanin"/>
              </a:rPr>
              <a:t>اندک و بیشتر </a:t>
            </a:r>
            <a:r>
              <a:rPr lang="fa-IR" sz="2400" dirty="0">
                <a:latin typeface="Calibri"/>
                <a:ea typeface="Times New Roman"/>
                <a:cs typeface="B Nazanin"/>
              </a:rPr>
              <a:t>حالت </a:t>
            </a:r>
            <a:r>
              <a:rPr lang="fa-IR" sz="2400" dirty="0" smtClean="0">
                <a:latin typeface="Calibri"/>
                <a:ea typeface="Times New Roman"/>
                <a:cs typeface="B Nazanin"/>
              </a:rPr>
              <a:t>توصیفی</a:t>
            </a:r>
            <a:endParaRPr lang="en-US" sz="2400" dirty="0">
              <a:latin typeface="Calibri"/>
              <a:ea typeface="Calibri"/>
              <a:cs typeface="Arial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400" dirty="0" smtClean="0">
                <a:latin typeface="Calibri"/>
                <a:ea typeface="Times New Roman"/>
                <a:cs typeface="B Nazanin"/>
              </a:rPr>
              <a:t>اطلاعات ناکافی مردانی </a:t>
            </a:r>
            <a:r>
              <a:rPr lang="fa-IR" sz="2400" dirty="0">
                <a:latin typeface="Calibri"/>
                <a:ea typeface="Times New Roman"/>
                <a:cs typeface="B Nazanin"/>
              </a:rPr>
              <a:t>(و یا </a:t>
            </a:r>
            <a:r>
              <a:rPr lang="fa-IR" sz="2400" dirty="0" smtClean="0">
                <a:latin typeface="Calibri"/>
                <a:ea typeface="Times New Roman"/>
                <a:cs typeface="B Nazanin"/>
              </a:rPr>
              <a:t>افرادی) که در </a:t>
            </a:r>
            <a:r>
              <a:rPr lang="fa-IR" sz="2400" dirty="0">
                <a:latin typeface="Calibri"/>
                <a:ea typeface="Times New Roman"/>
                <a:cs typeface="B Nazanin"/>
              </a:rPr>
              <a:t>زمینه تفکیک زباله هایشان نقشی ندارند </a:t>
            </a:r>
            <a:endParaRPr lang="fa-IR" sz="2400" dirty="0" smtClean="0">
              <a:latin typeface="Calibri"/>
              <a:ea typeface="Times New Roman"/>
              <a:cs typeface="B Nazanin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400" dirty="0" smtClean="0">
                <a:latin typeface="Calibri"/>
                <a:ea typeface="Times New Roman"/>
                <a:cs typeface="B Nazanin"/>
              </a:rPr>
              <a:t>مشکلات بیشتر در  یافتن نمونه و پرکردن پرسشنامه ها در مناطق </a:t>
            </a:r>
            <a:r>
              <a:rPr lang="fa-IR" sz="2400" dirty="0">
                <a:latin typeface="Calibri"/>
                <a:ea typeface="Times New Roman"/>
                <a:cs typeface="B Nazanin"/>
              </a:rPr>
              <a:t>با درآمد بالا (شمال شهر) و با درآمد پایین (جنوب شهر</a:t>
            </a:r>
            <a:r>
              <a:rPr lang="fa-IR" sz="2400" dirty="0" smtClean="0">
                <a:latin typeface="Calibri"/>
                <a:ea typeface="Times New Roman"/>
                <a:cs typeface="B Nazanin"/>
              </a:rPr>
              <a:t>)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</a:pPr>
            <a:r>
              <a:rPr lang="fa-IR" sz="2400" dirty="0" smtClean="0">
                <a:latin typeface="Calibri"/>
                <a:ea typeface="Times New Roman"/>
                <a:cs typeface="B Nazanin"/>
              </a:rPr>
              <a:t> احتمال وجود مطلوبیت اجتماعی در مقیاس های احساس </a:t>
            </a:r>
            <a:r>
              <a:rPr lang="fa-IR" sz="2400">
                <a:latin typeface="Calibri"/>
                <a:ea typeface="Times New Roman"/>
                <a:cs typeface="B Nazanin"/>
              </a:rPr>
              <a:t>مسئولیت </a:t>
            </a:r>
            <a:r>
              <a:rPr lang="fa-IR" sz="2400" smtClean="0">
                <a:latin typeface="Calibri"/>
                <a:ea typeface="Times New Roman"/>
                <a:cs typeface="B Nazanin"/>
              </a:rPr>
              <a:t>شهروندی، باورهای نادرست </a:t>
            </a:r>
            <a:r>
              <a:rPr lang="fa-IR" sz="2400">
                <a:latin typeface="Calibri"/>
                <a:ea typeface="Times New Roman"/>
                <a:cs typeface="B Nazanin"/>
              </a:rPr>
              <a:t>و </a:t>
            </a:r>
            <a:r>
              <a:rPr lang="fa-IR" sz="2400" smtClean="0">
                <a:latin typeface="Calibri"/>
                <a:ea typeface="Times New Roman"/>
                <a:cs typeface="B Nazanin"/>
              </a:rPr>
              <a:t>نگرش </a:t>
            </a:r>
            <a:r>
              <a:rPr lang="fa-IR" sz="2400" dirty="0" smtClean="0">
                <a:latin typeface="Calibri"/>
                <a:ea typeface="Times New Roman"/>
                <a:cs typeface="B Nazanin"/>
              </a:rPr>
              <a:t>زیست محیطی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42639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 rot="20212622">
            <a:off x="468313" y="2205038"/>
            <a:ext cx="4463727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49CAC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a-IR" altLang="zh-CN" sz="36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Kaveh" pitchFamily="2" charset="-78"/>
              </a:rPr>
              <a:t>از توجه شما ســــــپــــــاســـــــــــگــــزارم</a:t>
            </a:r>
            <a:endParaRPr lang="zh-CN" altLang="en-US" sz="36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Kaveh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276872"/>
            <a:ext cx="2283322" cy="207428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endParaRPr lang="fa-IR" smtClean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051720" y="1269635"/>
            <a:ext cx="4500801" cy="40887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</p:pic>
    </p:spTree>
    <p:extLst>
      <p:ext uri="{BB962C8B-B14F-4D97-AF65-F5344CB8AC3E}">
        <p14:creationId xmlns:p14="http://schemas.microsoft.com/office/powerpoint/2010/main" val="253690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611188" y="1700213"/>
            <a:ext cx="3529012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endParaRPr lang="fa-IR" sz="1600" b="1">
              <a:cs typeface="B Nazanin" pitchFamily="2" charset="-78"/>
            </a:endParaRPr>
          </a:p>
        </p:txBody>
      </p:sp>
      <p:pic>
        <p:nvPicPr>
          <p:cNvPr id="5124" name="Picture 3" descr="Description: نشان دانشگاه خوارزم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146" y="202050"/>
            <a:ext cx="1000125" cy="1171575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1475656" y="369888"/>
            <a:ext cx="457200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 eaLnBrk="0" hangingPunct="0"/>
            <a:r>
              <a:rPr lang="fa-IR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B Nazanin" pitchFamily="2" charset="-78"/>
              </a:rPr>
              <a:t>پایان نامه</a:t>
            </a:r>
            <a:endParaRPr lang="en-US" sz="1600" dirty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algn="ctr" rtl="1" eaLnBrk="0" hangingPunct="0"/>
            <a:r>
              <a:rPr lang="fa-IR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B Nazanin" pitchFamily="2" charset="-78"/>
              </a:rPr>
              <a:t>جهت اخذ درجه کارشناسی ارشد</a:t>
            </a:r>
            <a:endParaRPr lang="en-US" sz="1600" dirty="0">
              <a:solidFill>
                <a:srgbClr val="000000"/>
              </a:solidFill>
              <a:cs typeface="Arial" pitchFamily="34" charset="0"/>
            </a:endParaRPr>
          </a:p>
          <a:p>
            <a:pPr algn="ctr" rtl="1" eaLnBrk="0" hangingPunct="0"/>
            <a:r>
              <a:rPr lang="fa-IR" dirty="0">
                <a:solidFill>
                  <a:srgbClr val="000000"/>
                </a:solidFill>
                <a:latin typeface="Calibri" pitchFamily="34" charset="0"/>
                <a:cs typeface="B Nazanin" pitchFamily="2" charset="-78"/>
              </a:rPr>
              <a:t>رشته جامعه شناسی</a:t>
            </a:r>
          </a:p>
        </p:txBody>
      </p:sp>
      <p:pic>
        <p:nvPicPr>
          <p:cNvPr id="5126" name="Picture 3" descr="Description: نشان دانشگاه خوارزم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71" y="134764"/>
            <a:ext cx="1000125" cy="1171575"/>
          </a:xfrm>
          <a:prstGeom prst="rect">
            <a:avLst/>
          </a:prstGeom>
          <a:solidFill>
            <a:srgbClr val="0D0D0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Rectangle 3"/>
          <p:cNvSpPr>
            <a:spLocks noChangeArrowheads="1"/>
          </p:cNvSpPr>
          <p:nvPr/>
        </p:nvSpPr>
        <p:spPr bwMode="auto">
          <a:xfrm>
            <a:off x="646389" y="4725144"/>
            <a:ext cx="457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rtl="1" eaLnBrk="0" hangingPunct="0"/>
            <a:r>
              <a:rPr lang="fa-IR" sz="1600" dirty="0" smtClean="0">
                <a:solidFill>
                  <a:srgbClr val="000000"/>
                </a:solidFill>
                <a:latin typeface="Calibri" pitchFamily="34" charset="0"/>
                <a:cs typeface="B Nazanin" pitchFamily="2" charset="-78"/>
              </a:rPr>
              <a:t>استاد راهنما</a:t>
            </a:r>
          </a:p>
          <a:p>
            <a:pPr algn="ctr" rtl="1" eaLnBrk="0" hangingPunct="0"/>
            <a:r>
              <a:rPr lang="fa-IR" sz="1600" b="1" dirty="0" smtClean="0">
                <a:solidFill>
                  <a:srgbClr val="000000"/>
                </a:solidFill>
                <a:latin typeface="Calibri" pitchFamily="34" charset="0"/>
                <a:cs typeface="B Nazanin" pitchFamily="2" charset="-78"/>
              </a:rPr>
              <a:t>دکتر بیژن زارع</a:t>
            </a:r>
            <a:endParaRPr lang="fa-IR" sz="1600" b="1" dirty="0" smtClean="0">
              <a:solidFill>
                <a:srgbClr val="000000"/>
              </a:solidFill>
              <a:latin typeface="Calibri" pitchFamily="34" charset="0"/>
              <a:cs typeface="B Nazanin" pitchFamily="2" charset="-78"/>
            </a:endParaRPr>
          </a:p>
          <a:p>
            <a:pPr algn="ctr" rtl="1" eaLnBrk="0" hangingPunct="0"/>
            <a:r>
              <a:rPr lang="fa-IR" sz="1600" dirty="0" smtClean="0">
                <a:solidFill>
                  <a:srgbClr val="000000"/>
                </a:solidFill>
                <a:latin typeface="Calibri" pitchFamily="34" charset="0"/>
                <a:cs typeface="B Nazanin" pitchFamily="2" charset="-78"/>
              </a:rPr>
              <a:t>دانشجو</a:t>
            </a:r>
            <a:endParaRPr lang="en-US" sz="1200" dirty="0">
              <a:solidFill>
                <a:srgbClr val="000000"/>
              </a:solidFill>
              <a:cs typeface="Arial" pitchFamily="34" charset="0"/>
            </a:endParaRPr>
          </a:p>
          <a:p>
            <a:pPr algn="ctr" eaLnBrk="0" hangingPunct="0"/>
            <a:r>
              <a:rPr lang="fa-IR" sz="1600" b="1" dirty="0">
                <a:cs typeface="B Nazanin" pitchFamily="2" charset="-78"/>
              </a:rPr>
              <a:t>رامین </a:t>
            </a:r>
            <a:r>
              <a:rPr lang="fa-IR" sz="1600" b="1" dirty="0" smtClean="0">
                <a:cs typeface="B Nazanin" pitchFamily="2" charset="-78"/>
              </a:rPr>
              <a:t>کریمی</a:t>
            </a:r>
            <a:endParaRPr lang="en-US" sz="1600" b="1" dirty="0">
              <a:cs typeface="B Nazanin" pitchFamily="2" charset="-78"/>
            </a:endParaRPr>
          </a:p>
        </p:txBody>
      </p:sp>
      <p:sp>
        <p:nvSpPr>
          <p:cNvPr id="4" name="Rounded Rectangle 3"/>
          <p:cNvSpPr/>
          <p:nvPr/>
        </p:nvSpPr>
        <p:spPr bwMode="auto">
          <a:xfrm>
            <a:off x="-540568" y="1411102"/>
            <a:ext cx="7710317" cy="3133119"/>
          </a:xfrm>
          <a:prstGeom prst="roundRect">
            <a:avLst/>
          </a:prstGeom>
          <a:solidFill>
            <a:srgbClr val="F0923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黑体" pitchFamily="2" charset="-12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147602" y="1700211"/>
            <a:ext cx="7344310" cy="2378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fa-IR" dirty="0">
                <a:cs typeface="B Titr" pitchFamily="2" charset="-78"/>
              </a:rPr>
              <a:t>     </a:t>
            </a:r>
            <a:r>
              <a:rPr lang="fa-IR" dirty="0" smtClean="0">
                <a:cs typeface="B Titr" pitchFamily="2" charset="-78"/>
              </a:rPr>
              <a:t>          </a:t>
            </a:r>
          </a:p>
          <a:p>
            <a:pPr algn="r" rtl="1">
              <a:defRPr/>
            </a:pPr>
            <a:r>
              <a:rPr lang="fa-IR" dirty="0">
                <a:cs typeface="B Titr" pitchFamily="2" charset="-78"/>
              </a:rPr>
              <a:t> </a:t>
            </a:r>
            <a:r>
              <a:rPr lang="fa-IR" dirty="0" smtClean="0">
                <a:cs typeface="B Titr" pitchFamily="2" charset="-78"/>
              </a:rPr>
              <a:t>عنوان</a:t>
            </a:r>
            <a:r>
              <a:rPr lang="fa-IR" dirty="0">
                <a:cs typeface="B Titr" pitchFamily="2" charset="-78"/>
              </a:rPr>
              <a:t>:</a:t>
            </a:r>
          </a:p>
          <a:p>
            <a:pPr algn="r" rtl="1">
              <a:defRPr/>
            </a:pPr>
            <a:endParaRPr lang="en-US" b="1" dirty="0">
              <a:ln w="18000">
                <a:solidFill>
                  <a:schemeClr val="accent6">
                    <a:lumMod val="5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B Titr" pitchFamily="2" charset="-78"/>
            </a:endParaRPr>
          </a:p>
          <a:p>
            <a:pPr algn="ctr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fa-IR" sz="2800" b="1" spc="-15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/>
                <a:ea typeface="Calibri"/>
                <a:cs typeface="B Titr" pitchFamily="2" charset="-78"/>
              </a:rPr>
              <a:t>بررسی عوامل اجتماعی و فرهنگي موثر بر مشارکت شهروندی</a:t>
            </a:r>
            <a:endParaRPr lang="en-US" b="1" spc="-15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/>
              <a:ea typeface="Calibri"/>
              <a:cs typeface="B Titr" pitchFamily="2" charset="-78"/>
            </a:endParaRPr>
          </a:p>
          <a:p>
            <a:pPr algn="r" rtl="1">
              <a:defRPr/>
            </a:pPr>
            <a:endParaRPr lang="fa-IR" dirty="0">
              <a:cs typeface="B Nazanin" pitchFamily="2" charset="-78"/>
            </a:endParaRPr>
          </a:p>
          <a:p>
            <a:pPr algn="r" rtl="1">
              <a:defRPr/>
            </a:pPr>
            <a:endParaRPr lang="fa-IR" dirty="0">
              <a:cs typeface="B Nazanin" pitchFamily="2" charset="-78"/>
            </a:endParaRPr>
          </a:p>
          <a:p>
            <a:pPr algn="r" rtl="1">
              <a:defRPr/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646389" y="5965797"/>
            <a:ext cx="51133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b="1" kern="1200">
                <a:solidFill>
                  <a:schemeClr val="tx1"/>
                </a:solidFill>
                <a:latin typeface="Tahoma" pitchFamily="34" charset="0"/>
                <a:ea typeface="+mn-ea"/>
                <a:cs typeface="+mn-cs"/>
              </a:defRPr>
            </a:lvl9pPr>
          </a:lstStyle>
          <a:p>
            <a:pPr algn="ctr" rtl="1" eaLnBrk="1" hangingPunct="1"/>
            <a:r>
              <a:rPr lang="fa-IR" sz="1600" dirty="0">
                <a:solidFill>
                  <a:srgbClr val="FF0000"/>
                </a:solidFill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 sz="1600" dirty="0" smtClean="0">
                <a:solidFill>
                  <a:srgbClr val="FF0000"/>
                </a:solidFill>
                <a:cs typeface="B Titr" pitchFamily="2" charset="-78"/>
                <a:hlinkClick r:id="rId3"/>
              </a:rPr>
              <a:t>www.Kharazmi-Statistics.ir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" y="0"/>
            <a:ext cx="8520965" cy="764704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مقدمه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68313" y="1125538"/>
            <a:ext cx="80533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r" rtl="1">
              <a:buFont typeface="Wingdings" pitchFamily="2" charset="2"/>
              <a:buChar char="v"/>
            </a:pPr>
            <a:r>
              <a:rPr lang="fa-IR" sz="2400" dirty="0">
                <a:solidFill>
                  <a:srgbClr val="000000"/>
                </a:solidFill>
                <a:cs typeface="B Nazanin" pitchFamily="2" charset="-78"/>
              </a:rPr>
              <a:t>فرآیند شهری شدن، فرآیندیست جهانی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400" dirty="0">
              <a:solidFill>
                <a:srgbClr val="000000"/>
              </a:solidFill>
              <a:cs typeface="B Nazanin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ar-SA" sz="2400" dirty="0">
                <a:cs typeface="B Nazanin" pitchFamily="2" charset="-78"/>
              </a:rPr>
              <a:t>تعداد شهرهای کشور </a:t>
            </a:r>
            <a:r>
              <a:rPr lang="ar-SA" sz="2400" dirty="0" smtClean="0">
                <a:cs typeface="B Nazanin" pitchFamily="2" charset="-78"/>
              </a:rPr>
              <a:t>از </a:t>
            </a:r>
            <a:r>
              <a:rPr lang="ar-SA" sz="2400" dirty="0">
                <a:cs typeface="B Nazanin" pitchFamily="2" charset="-78"/>
              </a:rPr>
              <a:t>199 شهر در سال 1335 به 1016 شهر در سال </a:t>
            </a:r>
            <a:r>
              <a:rPr lang="ar-SA" sz="2400" dirty="0" smtClean="0">
                <a:cs typeface="B Nazanin" pitchFamily="2" charset="-78"/>
              </a:rPr>
              <a:t>1385</a:t>
            </a:r>
            <a:endParaRPr lang="fa-IR" sz="2400" dirty="0" smtClean="0">
              <a:cs typeface="B Nazanin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endParaRPr lang="fa-IR" sz="2400" dirty="0">
              <a:solidFill>
                <a:srgbClr val="000000"/>
              </a:solidFill>
              <a:cs typeface="B Nazanin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ar-SA" sz="2400" dirty="0">
                <a:cs typeface="B Nazanin" pitchFamily="2" charset="-78"/>
              </a:rPr>
              <a:t>جمعیت استان </a:t>
            </a:r>
            <a:r>
              <a:rPr lang="ar-SA" sz="2400" dirty="0" smtClean="0">
                <a:cs typeface="B Nazanin" pitchFamily="2" charset="-78"/>
              </a:rPr>
              <a:t>تهران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از سال 1335 تا سال 1390</a:t>
            </a:r>
            <a:r>
              <a:rPr lang="ar-SA" sz="2400" dirty="0" smtClean="0">
                <a:cs typeface="B Nazanin" pitchFamily="2" charset="-78"/>
              </a:rPr>
              <a:t>افزایشی </a:t>
            </a:r>
            <a:r>
              <a:rPr lang="fa-IR" sz="2400" dirty="0">
                <a:cs typeface="B Nazanin" pitchFamily="2" charset="-78"/>
              </a:rPr>
              <a:t>نزدیک به 6 </a:t>
            </a:r>
            <a:r>
              <a:rPr lang="fa-IR" sz="2400" dirty="0" smtClean="0">
                <a:cs typeface="B Nazanin" pitchFamily="2" charset="-78"/>
              </a:rPr>
              <a:t>برابر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400" dirty="0">
              <a:solidFill>
                <a:srgbClr val="000000"/>
              </a:solidFill>
              <a:cs typeface="B Nazanin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400" dirty="0">
                <a:cs typeface="B Nazanin" pitchFamily="2" charset="-78"/>
              </a:rPr>
              <a:t>رشد قارچ گونه شهرها همراه بود با انبوهی از مشکلات اقتصادی، اجتماعی و </a:t>
            </a:r>
            <a:r>
              <a:rPr lang="fa-IR" sz="2400" dirty="0" smtClean="0">
                <a:cs typeface="B Nazanin" pitchFamily="2" charset="-78"/>
              </a:rPr>
              <a:t>اکولوژیکی و </a:t>
            </a:r>
            <a:r>
              <a:rPr lang="fa-IR" sz="2400" dirty="0">
                <a:cs typeface="B Nazanin" pitchFamily="2" charset="-78"/>
              </a:rPr>
              <a:t>معضلات زیست </a:t>
            </a:r>
            <a:r>
              <a:rPr lang="fa-IR" sz="2400" dirty="0" smtClean="0">
                <a:cs typeface="B Nazanin" pitchFamily="2" charset="-78"/>
              </a:rPr>
              <a:t>محیطی</a:t>
            </a:r>
          </a:p>
          <a:p>
            <a:pPr marL="342900" indent="-342900" algn="r" rtl="1">
              <a:buFont typeface="Wingdings" pitchFamily="2" charset="2"/>
              <a:buChar char="v"/>
            </a:pPr>
            <a:endParaRPr lang="fa-IR" sz="2400" dirty="0">
              <a:cs typeface="B Nazanin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400" dirty="0">
                <a:cs typeface="B Nazanin" pitchFamily="2" charset="-78"/>
              </a:rPr>
              <a:t>سازمان ملل براي بهبود زندگي شهري دو طرح عرضه كرد: (1) افزایش کیفیت معیارهای عملکرد مدیریت شهری و (2) تشویق مشارکت مردم در امور شهری</a:t>
            </a:r>
            <a:endParaRPr lang="en-US" sz="2400" dirty="0">
              <a:solidFill>
                <a:srgbClr val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" y="0"/>
            <a:ext cx="8520965" cy="764704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طرح مسأله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468313" y="1125538"/>
            <a:ext cx="8053387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 rtl="1">
              <a:buFont typeface="Wingdings" pitchFamily="2" charset="2"/>
              <a:buChar char="v"/>
            </a:pPr>
            <a:r>
              <a:rPr lang="fa-IR" sz="2400" dirty="0" smtClean="0">
                <a:cs typeface="B Nazanin" pitchFamily="2" charset="-78"/>
              </a:rPr>
              <a:t>روندها: افزایش </a:t>
            </a:r>
            <a:r>
              <a:rPr lang="fa-IR" sz="2400" dirty="0">
                <a:cs typeface="B Nazanin" pitchFamily="2" charset="-78"/>
              </a:rPr>
              <a:t>میزان جمعیت، صنعتی شدن، شهرنشینی و افزایش استاندارد زندگی</a:t>
            </a:r>
            <a:r>
              <a:rPr lang="ar-SA" sz="2400" dirty="0">
                <a:cs typeface="B Nazanin" pitchFamily="2" charset="-78"/>
              </a:rPr>
              <a:t> با توجه به افزایش سریع مواد مصرفی و در نتیجه ازدیاد مواد زائد جامد و </a:t>
            </a:r>
            <a:r>
              <a:rPr lang="ar-SA" sz="2400" dirty="0" smtClean="0">
                <a:cs typeface="B Nazanin" pitchFamily="2" charset="-78"/>
              </a:rPr>
              <a:t>مایع</a:t>
            </a:r>
            <a:endParaRPr lang="fa-IR" sz="2400" dirty="0" smtClean="0">
              <a:cs typeface="B Nazanin" pitchFamily="2" charset="-78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endParaRPr lang="fa-IR" sz="2400" dirty="0">
              <a:cs typeface="B Nazanin" pitchFamily="2" charset="-78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r>
              <a:rPr lang="ar-SA" sz="2400" dirty="0">
                <a:cs typeface="B Nazanin" pitchFamily="2" charset="-78"/>
              </a:rPr>
              <a:t>علاوه بر آن، کمبود یا از بین رفتن محل­های سنتی دفع زباله، کنترل­های سخت زیست­محیطی ناظر بر دفع زایدات و پسماندها، افزایش حجم و وزن </a:t>
            </a:r>
            <a:r>
              <a:rPr lang="ar-SA" sz="2400" dirty="0" smtClean="0">
                <a:cs typeface="B Nazanin" pitchFamily="2" charset="-78"/>
              </a:rPr>
              <a:t>آن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ar-SA" sz="2400" dirty="0" smtClean="0">
                <a:cs typeface="B Nazanin" pitchFamily="2" charset="-78"/>
              </a:rPr>
              <a:t>ها </a:t>
            </a:r>
            <a:r>
              <a:rPr lang="ar-SA" sz="2400" dirty="0">
                <a:cs typeface="B Nazanin" pitchFamily="2" charset="-78"/>
              </a:rPr>
              <a:t>به ویژه در شهرهای بزرگ</a:t>
            </a:r>
            <a:endParaRPr lang="fa-IR" sz="2400" dirty="0">
              <a:cs typeface="B Nazanin" pitchFamily="2" charset="-78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endParaRPr lang="fa-IR" sz="2400" dirty="0">
              <a:cs typeface="B Nazanin" pitchFamily="2" charset="-78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r>
              <a:rPr lang="fa-IR" sz="2400" dirty="0">
                <a:cs typeface="B Nazanin" pitchFamily="2" charset="-78"/>
              </a:rPr>
              <a:t>تفکیک مواد، مقدمه­ای برای بازیافت</a:t>
            </a:r>
          </a:p>
          <a:p>
            <a:pPr marL="342900" indent="-342900" algn="just" rtl="1">
              <a:buFont typeface="Wingdings" pitchFamily="2" charset="2"/>
              <a:buChar char="v"/>
            </a:pPr>
            <a:r>
              <a:rPr lang="fa-IR" sz="2400" dirty="0">
                <a:cs typeface="B Nazanin" pitchFamily="2" charset="-78"/>
              </a:rPr>
              <a:t>برای جلوگیری از آلودگی­های زیست­محیطی و بهداشتی، تشویق و ترغیب صنایع بازیافتی و حمایت از محصولات بازیافتی</a:t>
            </a:r>
          </a:p>
          <a:p>
            <a:pPr marL="342900" indent="-342900" algn="just" rtl="1">
              <a:buFont typeface="Wingdings" pitchFamily="2" charset="2"/>
              <a:buChar char="v"/>
            </a:pPr>
            <a:endParaRPr lang="fa-IR" sz="2400" dirty="0">
              <a:cs typeface="B Nazanin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fa-IR" sz="2400" dirty="0">
                <a:cs typeface="B Nazanin" pitchFamily="2" charset="-78"/>
              </a:rPr>
              <a:t>در برخی از شهرها کمتر از 10 درصد </a:t>
            </a:r>
            <a:r>
              <a:rPr lang="fa-IR" sz="2400" dirty="0" smtClean="0">
                <a:cs typeface="B Nazanin" pitchFamily="2" charset="-78"/>
              </a:rPr>
              <a:t>به </a:t>
            </a:r>
            <a:r>
              <a:rPr lang="fa-IR" sz="2400" dirty="0">
                <a:cs typeface="B Nazanin" pitchFamily="2" charset="-78"/>
              </a:rPr>
              <a:t>شیوه تفکیک از </a:t>
            </a:r>
            <a:r>
              <a:rPr lang="fa-IR" sz="2400" dirty="0" smtClean="0">
                <a:cs typeface="B Nazanin" pitchFamily="2" charset="-78"/>
              </a:rPr>
              <a:t>مبدأ</a:t>
            </a:r>
            <a:endParaRPr lang="en-US" sz="2400" dirty="0">
              <a:solidFill>
                <a:srgbClr val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" y="0"/>
            <a:ext cx="8520965" cy="764704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اهمیت </a:t>
            </a:r>
            <a:r>
              <a:rPr lang="fa-I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 و ضرورت</a:t>
            </a:r>
            <a:endParaRPr lang="fa-I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8313" y="1125538"/>
            <a:ext cx="8053387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 rtl="1">
              <a:buFont typeface="Wingdings" pitchFamily="2" charset="2"/>
              <a:buChar char="v"/>
            </a:pPr>
            <a:r>
              <a:rPr lang="ar-SA" sz="2400" dirty="0">
                <a:cs typeface="B Nazanin" pitchFamily="2" charset="-78"/>
              </a:rPr>
              <a:t>مدیریت پسماند­های </a:t>
            </a:r>
            <a:r>
              <a:rPr lang="ar-SA" sz="2400" dirty="0" smtClean="0">
                <a:cs typeface="B Nazanin" pitchFamily="2" charset="-78"/>
              </a:rPr>
              <a:t>شهری</a:t>
            </a:r>
            <a:r>
              <a:rPr lang="fa-IR" sz="2400" dirty="0" smtClean="0">
                <a:cs typeface="B Nazanin" pitchFamily="2" charset="-78"/>
              </a:rPr>
              <a:t>،</a:t>
            </a:r>
            <a:r>
              <a:rPr lang="ar-SA" sz="2400" dirty="0" smtClean="0">
                <a:cs typeface="B Nazanin" pitchFamily="2" charset="-78"/>
              </a:rPr>
              <a:t> </a:t>
            </a:r>
            <a:r>
              <a:rPr lang="ar-SA" sz="2400" dirty="0">
                <a:cs typeface="B Nazanin" pitchFamily="2" charset="-78"/>
              </a:rPr>
              <a:t>یکی از محورهای عمده در توسعه پایدار </a:t>
            </a:r>
            <a:endParaRPr lang="fa-IR" sz="2400" dirty="0">
              <a:cs typeface="B Nazanin" pitchFamily="2" charset="-78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endParaRPr lang="fa-IR" sz="2400" dirty="0">
              <a:solidFill>
                <a:srgbClr val="000000"/>
              </a:solidFill>
              <a:cs typeface="B Nazanin" pitchFamily="2" charset="-78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r>
              <a:rPr lang="fa-IR" sz="2400" dirty="0">
                <a:cs typeface="B Nazanin" pitchFamily="2" charset="-78"/>
              </a:rPr>
              <a:t>برحسب یافته های آژانس حفاظت از محیط زیست آمریکا (در سال 2005) صنایع بازیافت و بازتولید در آمریکا، حدود 1 میلیون شغل صنعتی و 100 میلیارد دلار </a:t>
            </a:r>
            <a:r>
              <a:rPr lang="fa-IR" sz="2400" dirty="0" smtClean="0">
                <a:cs typeface="B Nazanin" pitchFamily="2" charset="-78"/>
              </a:rPr>
              <a:t>درآمد</a:t>
            </a:r>
          </a:p>
          <a:p>
            <a:pPr marL="342900" indent="-342900" algn="just" rtl="1">
              <a:buFont typeface="Wingdings" pitchFamily="2" charset="2"/>
              <a:buChar char="v"/>
            </a:pPr>
            <a:endParaRPr lang="fa-IR" sz="2400" dirty="0">
              <a:solidFill>
                <a:srgbClr val="000000"/>
              </a:solidFill>
              <a:cs typeface="B Nazanin" pitchFamily="2" charset="-78"/>
            </a:endParaRPr>
          </a:p>
          <a:p>
            <a:pPr marL="342900" indent="-342900" algn="just" rtl="1">
              <a:buFont typeface="Wingdings" pitchFamily="2" charset="2"/>
              <a:buChar char="v"/>
            </a:pPr>
            <a:r>
              <a:rPr lang="ar-SA" sz="2400" dirty="0">
                <a:cs typeface="B Nazanin" pitchFamily="2" charset="-78"/>
              </a:rPr>
              <a:t>در برخی از مناطق شهر تهران </a:t>
            </a:r>
            <a:r>
              <a:rPr lang="fa-IR" sz="2400" dirty="0" smtClean="0">
                <a:cs typeface="B Nazanin" pitchFamily="2" charset="-78"/>
              </a:rPr>
              <a:t>حدود 12 درصد تفکیک از مبدأ</a:t>
            </a:r>
          </a:p>
          <a:p>
            <a:pPr marL="342900" indent="-342900" algn="just" rtl="1">
              <a:buFont typeface="Wingdings" pitchFamily="2" charset="2"/>
              <a:buChar char="v"/>
            </a:pPr>
            <a:endParaRPr lang="fa-IR" sz="2400" dirty="0">
              <a:solidFill>
                <a:srgbClr val="000000"/>
              </a:solidFill>
              <a:cs typeface="B Nazanin" pitchFamily="2" charset="-78"/>
            </a:endParaRPr>
          </a:p>
          <a:p>
            <a:pPr marL="342900" indent="-342900" algn="r" rtl="1">
              <a:buFont typeface="Wingdings" pitchFamily="2" charset="2"/>
              <a:buChar char="v"/>
            </a:pPr>
            <a:r>
              <a:rPr lang="ar-SA" sz="2400" dirty="0" smtClean="0">
                <a:cs typeface="B Nazanin" pitchFamily="2" charset="-78"/>
              </a:rPr>
              <a:t>نيازمند </a:t>
            </a:r>
            <a:r>
              <a:rPr lang="ar-SA" sz="2400" dirty="0">
                <a:cs typeface="B Nazanin" pitchFamily="2" charset="-78"/>
              </a:rPr>
              <a:t>افزايش همكاري مردم، افزايش كارايي ادارات بازيافت، افزايش كارايي پيمانكاران، افزايش سطح آگاهي هاي </a:t>
            </a:r>
            <a:r>
              <a:rPr lang="ar-SA" sz="2400" dirty="0" smtClean="0">
                <a:cs typeface="B Nazanin" pitchFamily="2" charset="-78"/>
              </a:rPr>
              <a:t>افراد</a:t>
            </a:r>
            <a:r>
              <a:rPr lang="fa-IR" sz="2400" dirty="0" smtClean="0">
                <a:cs typeface="B Nazanin" pitchFamily="2" charset="-78"/>
              </a:rPr>
              <a:t> </a:t>
            </a:r>
            <a:r>
              <a:rPr lang="ar-SA" sz="2400" dirty="0" smtClean="0">
                <a:cs typeface="B Nazanin" pitchFamily="2" charset="-78"/>
              </a:rPr>
              <a:t>درگير </a:t>
            </a:r>
            <a:r>
              <a:rPr lang="ar-SA" sz="2400" dirty="0">
                <a:cs typeface="B Nazanin" pitchFamily="2" charset="-78"/>
              </a:rPr>
              <a:t>و بكارگيري تكنولوژي هاي </a:t>
            </a:r>
            <a:r>
              <a:rPr lang="ar-SA" sz="2400" dirty="0" smtClean="0">
                <a:cs typeface="B Nazanin" pitchFamily="2" charset="-78"/>
              </a:rPr>
              <a:t>مناسب</a:t>
            </a:r>
            <a:endParaRPr lang="en-US" sz="2400" dirty="0">
              <a:solidFill>
                <a:srgbClr val="000000"/>
              </a:solidFill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" y="0"/>
            <a:ext cx="8520965" cy="764704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اهداف</a:t>
            </a:r>
            <a:endParaRPr lang="fa-I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7413" y="1268413"/>
            <a:ext cx="7634287" cy="45561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ar-SA" sz="2400" b="1" dirty="0">
                <a:solidFill>
                  <a:srgbClr val="7030A0"/>
                </a:solidFill>
                <a:latin typeface="BNazanin"/>
                <a:ea typeface="Calibri"/>
                <a:cs typeface="B Nazanin" pitchFamily="2" charset="-78"/>
              </a:rPr>
              <a:t>هدف کلی:</a:t>
            </a:r>
            <a:endParaRPr lang="fa-IR" sz="2400" b="1" dirty="0">
              <a:solidFill>
                <a:srgbClr val="7030A0"/>
              </a:solidFill>
              <a:latin typeface="BNazanin"/>
              <a:ea typeface="Calibri"/>
              <a:cs typeface="B Nazanin" pitchFamily="2" charset="-78"/>
            </a:endParaRPr>
          </a:p>
          <a:p>
            <a:pPr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ar-SA" sz="2400" dirty="0">
                <a:solidFill>
                  <a:srgbClr val="000000"/>
                </a:solidFill>
                <a:latin typeface="BNazanin"/>
                <a:ea typeface="Calibri"/>
                <a:cs typeface="B Nazanin" pitchFamily="2" charset="-78"/>
              </a:rPr>
              <a:t> تبیین و تعیین عوامل  اجتماعی و فرهنگي موثر بر مشارکت شهروندان در مقوله تفکیک زباله از مبدا</a:t>
            </a:r>
            <a:endParaRPr lang="en-US" sz="2400" dirty="0">
              <a:latin typeface="Calibri"/>
              <a:ea typeface="Calibri"/>
              <a:cs typeface="B Nazanin" pitchFamily="2" charset="-78"/>
            </a:endParaRPr>
          </a:p>
          <a:p>
            <a:pPr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ar-SA" sz="2400" b="1" dirty="0">
                <a:solidFill>
                  <a:srgbClr val="7030A0"/>
                </a:solidFill>
                <a:latin typeface="BNazanin"/>
                <a:ea typeface="Calibri"/>
                <a:cs typeface="B Nazanin" pitchFamily="2" charset="-78"/>
              </a:rPr>
              <a:t>هدف های جزئي:</a:t>
            </a:r>
            <a:endParaRPr lang="en-US" sz="2400" b="1" dirty="0">
              <a:solidFill>
                <a:srgbClr val="7030A0"/>
              </a:solidFill>
              <a:latin typeface="Calibri"/>
              <a:ea typeface="Calibri"/>
              <a:cs typeface="B Nazanin" pitchFamily="2" charset="-78"/>
            </a:endParaRPr>
          </a:p>
          <a:p>
            <a:pPr marL="34290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  <a:defRPr/>
            </a:pPr>
            <a:r>
              <a:rPr lang="ar-SA" sz="2400" dirty="0">
                <a:solidFill>
                  <a:srgbClr val="000000"/>
                </a:solidFill>
                <a:latin typeface="Calibri"/>
                <a:ea typeface="Calibri"/>
                <a:cs typeface="B Nazanin" pitchFamily="2" charset="-78"/>
              </a:rPr>
              <a:t>سنجش میزان مشاركت شهروندان در امر تفکیک زباله از مبدا</a:t>
            </a:r>
            <a:endParaRPr lang="en-US" sz="2400" dirty="0">
              <a:latin typeface="Calibri"/>
              <a:ea typeface="Calibri"/>
              <a:cs typeface="B Nazanin" pitchFamily="2" charset="-78"/>
            </a:endParaRPr>
          </a:p>
          <a:p>
            <a:pPr marL="34290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  <a:defRPr/>
            </a:pPr>
            <a:r>
              <a:rPr lang="fa-IR" sz="2400" b="1" dirty="0" smtClean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بررسی</a:t>
            </a:r>
            <a:r>
              <a:rPr lang="ar-SA" sz="2400" b="1" dirty="0" smtClean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 </a:t>
            </a:r>
            <a:r>
              <a:rPr lang="ar-SA" sz="2400" b="1" dirty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عوامل اجتماعی و فرهنگی موثر </a:t>
            </a:r>
            <a:r>
              <a:rPr lang="ar-SA" sz="2400" b="1" dirty="0" smtClean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بر </a:t>
            </a:r>
            <a:r>
              <a:rPr lang="fa-IR" sz="2400" b="1" dirty="0" smtClean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مشارکت </a:t>
            </a:r>
            <a:r>
              <a:rPr lang="ar-SA" sz="2400" b="1" dirty="0" smtClean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شهروندان </a:t>
            </a:r>
            <a:r>
              <a:rPr lang="ar-SA" sz="2400" b="1" dirty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در </a:t>
            </a:r>
            <a:r>
              <a:rPr lang="fa-IR" sz="2400" b="1" dirty="0" smtClean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مقوله</a:t>
            </a:r>
            <a:r>
              <a:rPr lang="ar-SA" sz="2400" b="1" dirty="0" smtClean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 </a:t>
            </a:r>
            <a:r>
              <a:rPr lang="ar-SA" sz="2400" b="1" dirty="0">
                <a:solidFill>
                  <a:srgbClr val="800000"/>
                </a:solidFill>
                <a:latin typeface="Calibri"/>
                <a:ea typeface="Calibri"/>
                <a:cs typeface="B Nazanin" pitchFamily="2" charset="-78"/>
              </a:rPr>
              <a:t>تفکیک زباله از مبدأ</a:t>
            </a:r>
            <a:endParaRPr lang="en-US" sz="2400" b="1" dirty="0">
              <a:solidFill>
                <a:srgbClr val="800000"/>
              </a:solidFill>
              <a:latin typeface="Calibri"/>
              <a:ea typeface="Calibri"/>
              <a:cs typeface="B Nazanin" pitchFamily="2" charset="-78"/>
            </a:endParaRPr>
          </a:p>
          <a:p>
            <a:pPr marL="34290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  <a:defRPr/>
            </a:pPr>
            <a:r>
              <a:rPr lang="ar-SA" sz="2400" dirty="0">
                <a:solidFill>
                  <a:srgbClr val="000000"/>
                </a:solidFill>
                <a:latin typeface="Calibri"/>
                <a:ea typeface="Calibri"/>
                <a:cs typeface="B Nazanin" pitchFamily="2" charset="-78"/>
              </a:rPr>
              <a:t>ارائه پیشنهادات و راهکارهایی عملی جهت بسط و گسترش مشارکت مردم در تفکیک زباله از مبدا با توجه به یافته های پژوهش</a:t>
            </a:r>
            <a:endParaRPr lang="en-US" sz="2400" dirty="0">
              <a:latin typeface="Calibri"/>
              <a:ea typeface="Calibri"/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" y="0"/>
            <a:ext cx="8520965" cy="764704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پیشینه تجربی</a:t>
            </a:r>
          </a:p>
        </p:txBody>
      </p:sp>
      <p:sp>
        <p:nvSpPr>
          <p:cNvPr id="5" name="Rectangle 4"/>
          <p:cNvSpPr/>
          <p:nvPr/>
        </p:nvSpPr>
        <p:spPr>
          <a:xfrm>
            <a:off x="887413" y="980728"/>
            <a:ext cx="7634287" cy="498290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defRPr/>
            </a:pPr>
            <a:r>
              <a:rPr lang="fa-IR" sz="2400" b="1" dirty="0" smtClean="0">
                <a:solidFill>
                  <a:srgbClr val="7030A0"/>
                </a:solidFill>
                <a:latin typeface="BNazanin"/>
                <a:ea typeface="Calibri"/>
                <a:cs typeface="B Nazanin" pitchFamily="2" charset="-78"/>
              </a:rPr>
              <a:t>پژوهش </a:t>
            </a:r>
            <a:r>
              <a:rPr lang="fa-IR" sz="2400" b="1" dirty="0">
                <a:solidFill>
                  <a:srgbClr val="7030A0"/>
                </a:solidFill>
                <a:latin typeface="BNazanin"/>
                <a:ea typeface="Calibri"/>
                <a:cs typeface="B Nazanin" pitchFamily="2" charset="-78"/>
              </a:rPr>
              <a:t>های داخلی</a:t>
            </a:r>
            <a:r>
              <a:rPr lang="ar-SA" sz="2400" b="1" dirty="0">
                <a:solidFill>
                  <a:srgbClr val="7030A0"/>
                </a:solidFill>
                <a:latin typeface="BNazanin"/>
                <a:ea typeface="Calibri"/>
                <a:cs typeface="B Nazanin" pitchFamily="2" charset="-78"/>
              </a:rPr>
              <a:t>:</a:t>
            </a:r>
            <a:endParaRPr lang="en-US" sz="2400" b="1" dirty="0">
              <a:solidFill>
                <a:srgbClr val="7030A0"/>
              </a:solidFill>
              <a:latin typeface="Calibri"/>
              <a:ea typeface="Calibri"/>
              <a:cs typeface="B Nazanin" pitchFamily="2" charset="-78"/>
            </a:endParaRPr>
          </a:p>
          <a:p>
            <a:pPr marL="34290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  <a:defRPr/>
            </a:pPr>
            <a:r>
              <a:rPr lang="fa-IR" sz="2400" dirty="0">
                <a:cs typeface="B Nazanin" pitchFamily="2" charset="-78"/>
              </a:rPr>
              <a:t>مهم ترین متغیرهای تاثیرگذار بر مشارکت: </a:t>
            </a:r>
            <a:r>
              <a:rPr lang="fa-IR" sz="2400" b="1" dirty="0">
                <a:cs typeface="B Nazanin" pitchFamily="2" charset="-78"/>
              </a:rPr>
              <a:t>احساس فایده مندی مشارکت، احساس بی قدرتی، سرمایه </a:t>
            </a:r>
            <a:r>
              <a:rPr lang="fa-IR" sz="2400" b="1" dirty="0" smtClean="0">
                <a:cs typeface="B Nazanin" pitchFamily="2" charset="-78"/>
              </a:rPr>
              <a:t>اجتماعی (</a:t>
            </a:r>
            <a:r>
              <a:rPr lang="fa-IR" sz="2400" b="1" dirty="0">
                <a:cs typeface="B Nazanin" pitchFamily="2" charset="-78"/>
              </a:rPr>
              <a:t>اعتماد اجتماعی، روابط اجتماعی و عضویت انجمنی</a:t>
            </a:r>
            <a:r>
              <a:rPr lang="fa-IR" sz="2400" b="1" dirty="0" smtClean="0">
                <a:cs typeface="B Nazanin" pitchFamily="2" charset="-78"/>
              </a:rPr>
              <a:t>)، میزان آگاهی</a:t>
            </a:r>
            <a:r>
              <a:rPr lang="fa-IR" sz="2400" b="1" baseline="-25000" dirty="0" smtClean="0">
                <a:cs typeface="B Nazanin" pitchFamily="2" charset="-78"/>
              </a:rPr>
              <a:t> </a:t>
            </a:r>
            <a:r>
              <a:rPr lang="fa-IR" sz="2400" b="1" dirty="0" smtClean="0">
                <a:cs typeface="B Nazanin" pitchFamily="2" charset="-78"/>
              </a:rPr>
              <a:t>(</a:t>
            </a:r>
            <a:r>
              <a:rPr lang="fa-IR" sz="2400" b="1" dirty="0">
                <a:cs typeface="B Nazanin" pitchFamily="2" charset="-78"/>
              </a:rPr>
              <a:t>آگاهی از حقوق شهروندی)، سابقه مشارکت، پایگاه اجتماعی اقتصادی، ساختار قدرت در </a:t>
            </a:r>
            <a:r>
              <a:rPr lang="fa-IR" sz="2400" b="1" dirty="0" smtClean="0">
                <a:cs typeface="B Nazanin" pitchFamily="2" charset="-78"/>
              </a:rPr>
              <a:t>خانواده، </a:t>
            </a:r>
            <a:r>
              <a:rPr lang="fa-IR" sz="2400" b="1" dirty="0">
                <a:cs typeface="B Nazanin" pitchFamily="2" charset="-78"/>
              </a:rPr>
              <a:t>خوداثربخشی و رضایت از خدمات </a:t>
            </a:r>
            <a:r>
              <a:rPr lang="fa-IR" sz="2400" b="1" dirty="0" smtClean="0">
                <a:cs typeface="B Nazanin" pitchFamily="2" charset="-78"/>
              </a:rPr>
              <a:t>شهری</a:t>
            </a:r>
          </a:p>
          <a:p>
            <a:pPr marL="34290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  <a:defRPr/>
            </a:pPr>
            <a:endParaRPr lang="fa-IR" sz="2400" b="1" dirty="0">
              <a:latin typeface="Calibri"/>
              <a:ea typeface="Calibri"/>
              <a:cs typeface="B Nazanin" pitchFamily="2" charset="-78"/>
            </a:endParaRPr>
          </a:p>
          <a:p>
            <a:pPr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defRPr/>
            </a:pPr>
            <a:r>
              <a:rPr lang="fa-IR" sz="2400" b="1" dirty="0">
                <a:solidFill>
                  <a:srgbClr val="7030A0"/>
                </a:solidFill>
                <a:latin typeface="BNazanin"/>
                <a:ea typeface="Calibri"/>
                <a:cs typeface="B Nazanin" pitchFamily="2" charset="-78"/>
              </a:rPr>
              <a:t>پژوهش های خارجی</a:t>
            </a:r>
            <a:r>
              <a:rPr lang="ar-SA" sz="2400" b="1" dirty="0">
                <a:solidFill>
                  <a:srgbClr val="7030A0"/>
                </a:solidFill>
                <a:latin typeface="BNazanin"/>
                <a:ea typeface="Calibri"/>
                <a:cs typeface="B Nazanin" pitchFamily="2" charset="-78"/>
              </a:rPr>
              <a:t>:</a:t>
            </a:r>
            <a:endParaRPr lang="fa-IR" sz="2400" b="1" dirty="0">
              <a:solidFill>
                <a:srgbClr val="7030A0"/>
              </a:solidFill>
              <a:latin typeface="BNazanin"/>
              <a:ea typeface="Calibri"/>
              <a:cs typeface="B Nazanin" pitchFamily="2" charset="-78"/>
            </a:endParaRPr>
          </a:p>
          <a:p>
            <a:pPr algn="just" rtl="1">
              <a:defRPr/>
            </a:pPr>
            <a:r>
              <a:rPr lang="fa-IR" sz="2400" dirty="0">
                <a:cs typeface="B Nazanin" pitchFamily="2" charset="-78"/>
              </a:rPr>
              <a:t>مهم</a:t>
            </a:r>
            <a:r>
              <a:rPr lang="fa-IR" sz="2000" dirty="0">
                <a:cs typeface="B Nazanin" pitchFamily="2" charset="-78"/>
              </a:rPr>
              <a:t> </a:t>
            </a:r>
            <a:r>
              <a:rPr lang="fa-IR" sz="2400" dirty="0">
                <a:cs typeface="B Nazanin" pitchFamily="2" charset="-78"/>
              </a:rPr>
              <a:t>ترین متغیرهایی تاثیرگذار بر مشارکت: </a:t>
            </a:r>
            <a:r>
              <a:rPr lang="fa-IR" sz="2400" b="1" dirty="0">
                <a:cs typeface="B Nazanin" pitchFamily="2" charset="-78"/>
              </a:rPr>
              <a:t>پایگاه اجتماعی-اقتصادی، اعتماد اجتماعی، شبکه روابط اجتماعی، احساس بی قدرتی و میزان آگاهی</a:t>
            </a:r>
          </a:p>
          <a:p>
            <a:pPr marL="342900" indent="-342900" algn="just" rtl="1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"/>
              <a:defRPr/>
            </a:pPr>
            <a:endParaRPr lang="en-US" sz="2400" b="1" dirty="0">
              <a:latin typeface="Calibri"/>
              <a:ea typeface="Calibri"/>
              <a:cs typeface="B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" y="0"/>
            <a:ext cx="8520965" cy="764704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>
              <a:defRPr/>
            </a:pPr>
            <a:r>
              <a:rPr lang="fa-I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چارچوب نظری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22568"/>
              </p:ext>
            </p:extLst>
          </p:nvPr>
        </p:nvGraphicFramePr>
        <p:xfrm>
          <a:off x="1331912" y="908050"/>
          <a:ext cx="6503988" cy="5545141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3251994"/>
                <a:gridCol w="3251994"/>
              </a:tblGrid>
              <a:tr h="683237">
                <a:tc>
                  <a:txBody>
                    <a:bodyPr/>
                    <a:lstStyle/>
                    <a:p>
                      <a:pPr algn="ctr" rtl="1"/>
                      <a:r>
                        <a:rPr lang="fa-IR" sz="2200" b="1" dirty="0" smtClean="0">
                          <a:solidFill>
                            <a:schemeClr val="tx2"/>
                          </a:solidFill>
                          <a:cs typeface="B Nazanin" pitchFamily="2" charset="-78"/>
                        </a:rPr>
                        <a:t>نظریه یا نظریه پرداز</a:t>
                      </a:r>
                      <a:endParaRPr lang="fa-IR" sz="22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200" b="1" dirty="0" smtClean="0">
                          <a:solidFill>
                            <a:schemeClr val="tx2"/>
                          </a:solidFill>
                          <a:cs typeface="B Nazanin" pitchFamily="2" charset="-78"/>
                        </a:rPr>
                        <a:t>عوامل</a:t>
                      </a:r>
                      <a:r>
                        <a:rPr lang="fa-IR" sz="2200" b="1" baseline="0" dirty="0" smtClean="0">
                          <a:solidFill>
                            <a:schemeClr val="tx2"/>
                          </a:solidFill>
                          <a:cs typeface="B Nazanin" pitchFamily="2" charset="-78"/>
                        </a:rPr>
                        <a:t> استخراج شده</a:t>
                      </a:r>
                      <a:endParaRPr lang="fa-IR" sz="22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649651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نظریه سرمایه اجتماعی: مولیناس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اعتماد (بین فردی و نهادی) و پیوند همسایگی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593767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نظريه مبادله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: هومنز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سودآور بودن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 تفکیک زباله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593767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آگاهی های زیست محیطی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نگرش زیست محیطی 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593767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مسئولیت شهروندی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احساس مسئولیت شهروندی 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593767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نظریه گرایش- آیزن و فیش باین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رضایت از عملکرد شهرداری 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649651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تضاد:</a:t>
                      </a:r>
                      <a:r>
                        <a:rPr lang="fa-IR" sz="18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 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آلموند وپاول - کوئن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پایگاه اجتماعی- اقتصادی 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593767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انگیزه های مشارکت</a:t>
                      </a: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: کلندرمن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B Nazanin" pitchFamily="2" charset="-78"/>
                        </a:rPr>
                        <a:t>باورهای رایج نسبت به مشارکت 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  <a:tr h="593767"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2"/>
                          </a:solidFill>
                          <a:cs typeface="B Nazanin" pitchFamily="2" charset="-78"/>
                        </a:rPr>
                        <a:t>ـــــ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800" b="1" dirty="0" smtClean="0">
                          <a:solidFill>
                            <a:schemeClr val="tx2"/>
                          </a:solidFill>
                          <a:cs typeface="B Nazanin" pitchFamily="2" charset="-78"/>
                        </a:rPr>
                        <a:t>شرایط عمل</a:t>
                      </a:r>
                      <a:endParaRPr lang="fa-IR" sz="1800" b="1" dirty="0">
                        <a:solidFill>
                          <a:schemeClr val="tx2"/>
                        </a:solidFill>
                        <a:cs typeface="B Nazanin" pitchFamily="2" charset="-78"/>
                      </a:endParaRPr>
                    </a:p>
                  </a:txBody>
                  <a:tcPr marL="91434" marR="91434" marT="45724" marB="45724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1" y="0"/>
            <a:ext cx="8520965" cy="764704"/>
          </a:xfrm>
          <a:prstGeom prst="rect">
            <a:avLst/>
          </a:prstGeom>
          <a:solidFill>
            <a:srgbClr val="0033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defRPr/>
            </a:pPr>
            <a:r>
              <a:rPr lang="fa-IR" sz="2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B Titr" pitchFamily="2" charset="-78"/>
              </a:rPr>
              <a:t>   مدل نظری </a:t>
            </a:r>
          </a:p>
        </p:txBody>
      </p:sp>
      <p:pic>
        <p:nvPicPr>
          <p:cNvPr id="13315" name="Picture 2" descr="F:\Sociology\مشارکت در زباله\داده ها و تحلیل\مدل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80" r="7288" b="8817"/>
          <a:stretch>
            <a:fillRect/>
          </a:stretch>
        </p:blipFill>
        <p:spPr bwMode="auto">
          <a:xfrm>
            <a:off x="-9525" y="0"/>
            <a:ext cx="64150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上海Nordri专业商务幻灯演示设计">
  <a:themeElements>
    <a:clrScheme name="上海Nordri专业商务幻灯演示设计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80808"/>
      </a:hlink>
      <a:folHlink>
        <a:srgbClr val="000000"/>
      </a:folHlink>
    </a:clrScheme>
    <a:fontScheme name="上海Nordri专业商务幻灯演示设计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2" charset="-122"/>
          </a:defRPr>
        </a:defPPr>
      </a:lstStyle>
    </a:lnDef>
  </a:objectDefaults>
  <a:extraClrSchemeLst>
    <a:extraClrScheme>
      <a:clrScheme name="上海Nordri专业商务幻灯演示设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8F8F8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80808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ptdesign.blogbus.com">
  <a:themeElements>
    <a:clrScheme name="pptdesign.blogbus.com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EFE6AF"/>
      </a:accent1>
      <a:accent2>
        <a:srgbClr val="F7B103"/>
      </a:accent2>
      <a:accent3>
        <a:srgbClr val="FFFFFF"/>
      </a:accent3>
      <a:accent4>
        <a:srgbClr val="000000"/>
      </a:accent4>
      <a:accent5>
        <a:srgbClr val="F6F0D4"/>
      </a:accent5>
      <a:accent6>
        <a:srgbClr val="E0A002"/>
      </a:accent6>
      <a:hlink>
        <a:srgbClr val="54401C"/>
      </a:hlink>
      <a:folHlink>
        <a:srgbClr val="513103"/>
      </a:folHlink>
    </a:clrScheme>
    <a:fontScheme name="pptdesign.blogbus.com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charset="-122"/>
          </a:defRPr>
        </a:defPPr>
      </a:lstStyle>
    </a:lnDef>
  </a:objectDefaults>
  <a:extraClrSchemeLst>
    <a:extraClrScheme>
      <a:clrScheme name="pptdesign.blogbus.c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design.blogbus.co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design.blogbus.co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design.blogbus.co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design.blogbus.co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design.blogbus.co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design.blogbus.co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design.blogbus.co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design.blogbus.co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design.blogbus.co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design.blogbus.co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design.blogbus.co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design.blogbus.com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FE6AF"/>
        </a:accent1>
        <a:accent2>
          <a:srgbClr val="F7B103"/>
        </a:accent2>
        <a:accent3>
          <a:srgbClr val="FFFFFF"/>
        </a:accent3>
        <a:accent4>
          <a:srgbClr val="000000"/>
        </a:accent4>
        <a:accent5>
          <a:srgbClr val="F6F0D4"/>
        </a:accent5>
        <a:accent6>
          <a:srgbClr val="E0A002"/>
        </a:accent6>
        <a:hlink>
          <a:srgbClr val="54401C"/>
        </a:hlink>
        <a:folHlink>
          <a:srgbClr val="5131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上海Nordri专业商务幻灯演示设计">
  <a:themeElements>
    <a:clrScheme name="上海Nordri专业商务幻灯演示设计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80808"/>
      </a:hlink>
      <a:folHlink>
        <a:srgbClr val="000000"/>
      </a:folHlink>
    </a:clrScheme>
    <a:fontScheme name="上海Nordri专业商务幻灯演示设计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黑体" pitchFamily="2" charset="-122"/>
          </a:defRPr>
        </a:defPPr>
      </a:lstStyle>
    </a:lnDef>
  </a:objectDefaults>
  <a:extraClrSchemeLst>
    <a:extraClrScheme>
      <a:clrScheme name="上海Nordri专业商务幻灯演示设计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上海Nordri专业商务幻灯演示设计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F8F8F8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上海Nordri专业商务幻灯演示设计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80808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157255804</TotalTime>
  <Pages>0</Pages>
  <Words>840</Words>
  <Characters>0</Characters>
  <Application>Microsoft Office PowerPoint</Application>
  <DocSecurity>0</DocSecurity>
  <PresentationFormat>On-screen Show (4:3)</PresentationFormat>
  <Lines>0</Lines>
  <Paragraphs>174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上海Nordri专业商务幻灯演示设计</vt:lpstr>
      <vt:lpstr>pptdesign.blogbus.com</vt:lpstr>
      <vt:lpstr>1_上海Nordri专业商务幻灯演示设计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CharactersWithSpaces>0</CharactersWithSpaces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subject/>
  <dc:creator>NordriDesign</dc:creator>
  <cp:keywords>ppt幻灯设计/ppt模板设计</cp:keywords>
  <dc:description>nordridesign.com  </dc:description>
  <cp:lastModifiedBy>aa</cp:lastModifiedBy>
  <cp:revision>119</cp:revision>
  <cp:lastPrinted>1899-12-30T00:00:00Z</cp:lastPrinted>
  <dcterms:created xsi:type="dcterms:W3CDTF">2007-10-21T01:27:31Z</dcterms:created>
  <dcterms:modified xsi:type="dcterms:W3CDTF">2015-10-28T15:43:25Z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1033-8.1.0.3018</vt:lpwstr>
  </property>
</Properties>
</file>