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1"/>
  </p:notesMasterIdLst>
  <p:sldIdLst>
    <p:sldId id="257" r:id="rId2"/>
    <p:sldId id="258" r:id="rId3"/>
    <p:sldId id="256" r:id="rId4"/>
    <p:sldId id="259" r:id="rId5"/>
    <p:sldId id="260" r:id="rId6"/>
    <p:sldId id="263" r:id="rId7"/>
    <p:sldId id="261" r:id="rId8"/>
    <p:sldId id="264" r:id="rId9"/>
    <p:sldId id="262"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fa-IR"/>
    </a:defPPr>
    <a:lvl1pPr algn="r" rtl="1" fontAlgn="base">
      <a:spcBef>
        <a:spcPct val="0"/>
      </a:spcBef>
      <a:spcAft>
        <a:spcPct val="0"/>
      </a:spcAft>
      <a:defRPr kern="1200">
        <a:solidFill>
          <a:schemeClr val="tx1"/>
        </a:solidFill>
        <a:latin typeface="Calibri" pitchFamily="34" charset="0"/>
        <a:ea typeface="+mn-ea"/>
        <a:cs typeface="Arial" pitchFamily="34" charset="0"/>
      </a:defRPr>
    </a:lvl1pPr>
    <a:lvl2pPr marL="457200" algn="r" rtl="1" fontAlgn="base">
      <a:spcBef>
        <a:spcPct val="0"/>
      </a:spcBef>
      <a:spcAft>
        <a:spcPct val="0"/>
      </a:spcAft>
      <a:defRPr kern="1200">
        <a:solidFill>
          <a:schemeClr val="tx1"/>
        </a:solidFill>
        <a:latin typeface="Calibri" pitchFamily="34" charset="0"/>
        <a:ea typeface="+mn-ea"/>
        <a:cs typeface="Arial" pitchFamily="34" charset="0"/>
      </a:defRPr>
    </a:lvl2pPr>
    <a:lvl3pPr marL="914400" algn="r" rtl="1" fontAlgn="base">
      <a:spcBef>
        <a:spcPct val="0"/>
      </a:spcBef>
      <a:spcAft>
        <a:spcPct val="0"/>
      </a:spcAft>
      <a:defRPr kern="1200">
        <a:solidFill>
          <a:schemeClr val="tx1"/>
        </a:solidFill>
        <a:latin typeface="Calibri" pitchFamily="34" charset="0"/>
        <a:ea typeface="+mn-ea"/>
        <a:cs typeface="Arial" pitchFamily="34" charset="0"/>
      </a:defRPr>
    </a:lvl3pPr>
    <a:lvl4pPr marL="1371600" algn="r" rtl="1" fontAlgn="base">
      <a:spcBef>
        <a:spcPct val="0"/>
      </a:spcBef>
      <a:spcAft>
        <a:spcPct val="0"/>
      </a:spcAft>
      <a:defRPr kern="1200">
        <a:solidFill>
          <a:schemeClr val="tx1"/>
        </a:solidFill>
        <a:latin typeface="Calibri" pitchFamily="34" charset="0"/>
        <a:ea typeface="+mn-ea"/>
        <a:cs typeface="Arial" pitchFamily="34" charset="0"/>
      </a:defRPr>
    </a:lvl4pPr>
    <a:lvl5pPr marL="1828800" algn="r" rtl="1"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287" autoAdjust="0"/>
    <p:restoredTop sz="94660"/>
  </p:normalViewPr>
  <p:slideViewPr>
    <p:cSldViewPr>
      <p:cViewPr varScale="1">
        <p:scale>
          <a:sx n="69" d="100"/>
          <a:sy n="69" d="100"/>
        </p:scale>
        <p:origin x="-169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BBBCCE27-F7F5-499F-8A78-BA6DA6284493}" type="datetimeFigureOut">
              <a:rPr lang="en-US"/>
              <a:pPr>
                <a:defRPr/>
              </a:pPr>
              <a:t>10/28/2015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0B5A6E82-FBB1-4A78-A1A6-A0CD8183FDAC}" type="slidenum">
              <a:rPr lang="en-US"/>
              <a:pPr>
                <a:defRPr/>
              </a:pPr>
              <a:t>‹#›</a:t>
            </a:fld>
            <a:endParaRPr lang="en-US"/>
          </a:p>
        </p:txBody>
      </p:sp>
    </p:spTree>
    <p:extLst>
      <p:ext uri="{BB962C8B-B14F-4D97-AF65-F5344CB8AC3E}">
        <p14:creationId xmlns:p14="http://schemas.microsoft.com/office/powerpoint/2010/main" val="37262835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cs typeface="Arial" pitchFamily="34"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3F48E03F-FA5E-4D2B-9F32-67F62233D9A3}" type="slidenum">
              <a:rPr lang="en-US"/>
              <a:pPr eaLnBrk="1" hangingPunct="1"/>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pPr>
              <a:defRPr/>
            </a:pPr>
            <a:fld id="{EC04CBC7-4A18-4889-B665-FA9E7231AD44}" type="datetime8">
              <a:rPr lang="fa-IR"/>
              <a:pPr>
                <a:defRPr/>
              </a:pPr>
              <a:t>28 اکتبر 15</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AC456C88-A1B1-43D0-9824-D1D1525AD336}" type="slidenum">
              <a:rPr lang="fa-IR"/>
              <a:pPr>
                <a:defRPr/>
              </a:pPr>
              <a:t>‹#›</a:t>
            </a:fld>
            <a:endParaRPr lang="fa-IR"/>
          </a:p>
        </p:txBody>
      </p:sp>
    </p:spTree>
    <p:extLst>
      <p:ext uri="{BB962C8B-B14F-4D97-AF65-F5344CB8AC3E}">
        <p14:creationId xmlns:p14="http://schemas.microsoft.com/office/powerpoint/2010/main" val="4058232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BAA766C3-677D-4377-A780-600307BD3113}" type="datetime8">
              <a:rPr lang="fa-IR"/>
              <a:pPr>
                <a:defRPr/>
              </a:pPr>
              <a:t>28 اکتبر 15</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EB325ACC-F960-46E0-800A-403ABECB0B26}" type="slidenum">
              <a:rPr lang="fa-IR"/>
              <a:pPr>
                <a:defRPr/>
              </a:pPr>
              <a:t>‹#›</a:t>
            </a:fld>
            <a:endParaRPr lang="fa-IR"/>
          </a:p>
        </p:txBody>
      </p:sp>
    </p:spTree>
    <p:extLst>
      <p:ext uri="{BB962C8B-B14F-4D97-AF65-F5344CB8AC3E}">
        <p14:creationId xmlns:p14="http://schemas.microsoft.com/office/powerpoint/2010/main" val="260765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7DD3BF90-E9C3-4790-94EA-9AB85D784A6A}" type="datetime8">
              <a:rPr lang="fa-IR"/>
              <a:pPr>
                <a:defRPr/>
              </a:pPr>
              <a:t>28 اکتبر 15</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9C977D6A-4827-4E0B-9193-F00241B9A82C}" type="slidenum">
              <a:rPr lang="fa-IR"/>
              <a:pPr>
                <a:defRPr/>
              </a:pPr>
              <a:t>‹#›</a:t>
            </a:fld>
            <a:endParaRPr lang="fa-IR"/>
          </a:p>
        </p:txBody>
      </p:sp>
    </p:spTree>
    <p:extLst>
      <p:ext uri="{BB962C8B-B14F-4D97-AF65-F5344CB8AC3E}">
        <p14:creationId xmlns:p14="http://schemas.microsoft.com/office/powerpoint/2010/main" val="2876417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CCF6D49D-E9BD-4BEF-B9D0-F3134CB56F66}" type="datetime8">
              <a:rPr lang="fa-IR"/>
              <a:pPr>
                <a:defRPr/>
              </a:pPr>
              <a:t>28 اکتبر 15</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A6583997-F3AF-4671-ABA0-A213888A6336}" type="slidenum">
              <a:rPr lang="fa-IR"/>
              <a:pPr>
                <a:defRPr/>
              </a:pPr>
              <a:t>‹#›</a:t>
            </a:fld>
            <a:endParaRPr lang="fa-IR"/>
          </a:p>
        </p:txBody>
      </p:sp>
    </p:spTree>
    <p:extLst>
      <p:ext uri="{BB962C8B-B14F-4D97-AF65-F5344CB8AC3E}">
        <p14:creationId xmlns:p14="http://schemas.microsoft.com/office/powerpoint/2010/main" val="3849414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C388CA1-ADA0-4559-8AB5-F210E235423E}" type="datetime8">
              <a:rPr lang="fa-IR"/>
              <a:pPr>
                <a:defRPr/>
              </a:pPr>
              <a:t>28 اکتبر 15</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8680966A-8AB2-4659-AC8F-2842C7DA2A14}" type="slidenum">
              <a:rPr lang="fa-IR"/>
              <a:pPr>
                <a:defRPr/>
              </a:pPr>
              <a:t>‹#›</a:t>
            </a:fld>
            <a:endParaRPr lang="fa-IR"/>
          </a:p>
        </p:txBody>
      </p:sp>
    </p:spTree>
    <p:extLst>
      <p:ext uri="{BB962C8B-B14F-4D97-AF65-F5344CB8AC3E}">
        <p14:creationId xmlns:p14="http://schemas.microsoft.com/office/powerpoint/2010/main" val="869212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3"/>
          <p:cNvSpPr>
            <a:spLocks noGrp="1"/>
          </p:cNvSpPr>
          <p:nvPr>
            <p:ph type="dt" sz="half" idx="10"/>
          </p:nvPr>
        </p:nvSpPr>
        <p:spPr/>
        <p:txBody>
          <a:bodyPr/>
          <a:lstStyle>
            <a:lvl1pPr>
              <a:defRPr/>
            </a:lvl1pPr>
          </a:lstStyle>
          <a:p>
            <a:pPr>
              <a:defRPr/>
            </a:pPr>
            <a:fld id="{1AA2E7F0-9A4C-41DD-B922-763629BAC753}" type="datetime8">
              <a:rPr lang="fa-IR"/>
              <a:pPr>
                <a:defRPr/>
              </a:pPr>
              <a:t>28 اکتبر 15</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394F966B-956D-4320-A6BA-3FDB466BE300}" type="slidenum">
              <a:rPr lang="fa-IR"/>
              <a:pPr>
                <a:defRPr/>
              </a:pPr>
              <a:t>‹#›</a:t>
            </a:fld>
            <a:endParaRPr lang="fa-IR"/>
          </a:p>
        </p:txBody>
      </p:sp>
    </p:spTree>
    <p:extLst>
      <p:ext uri="{BB962C8B-B14F-4D97-AF65-F5344CB8AC3E}">
        <p14:creationId xmlns:p14="http://schemas.microsoft.com/office/powerpoint/2010/main" val="3293835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3"/>
          <p:cNvSpPr>
            <a:spLocks noGrp="1"/>
          </p:cNvSpPr>
          <p:nvPr>
            <p:ph type="dt" sz="half" idx="10"/>
          </p:nvPr>
        </p:nvSpPr>
        <p:spPr/>
        <p:txBody>
          <a:bodyPr/>
          <a:lstStyle>
            <a:lvl1pPr>
              <a:defRPr/>
            </a:lvl1pPr>
          </a:lstStyle>
          <a:p>
            <a:pPr>
              <a:defRPr/>
            </a:pPr>
            <a:fld id="{2D8EC34D-60BA-4E2D-AC75-E138F2CF0253}" type="datetime8">
              <a:rPr lang="fa-IR"/>
              <a:pPr>
                <a:defRPr/>
              </a:pPr>
              <a:t>28 اکتبر 15</a:t>
            </a:fld>
            <a:endParaRPr lang="fa-IR"/>
          </a:p>
        </p:txBody>
      </p:sp>
      <p:sp>
        <p:nvSpPr>
          <p:cNvPr id="8" name="Footer Placeholder 4"/>
          <p:cNvSpPr>
            <a:spLocks noGrp="1"/>
          </p:cNvSpPr>
          <p:nvPr>
            <p:ph type="ftr" sz="quarter" idx="11"/>
          </p:nvPr>
        </p:nvSpPr>
        <p:spPr/>
        <p:txBody>
          <a:bodyPr/>
          <a:lstStyle>
            <a:lvl1pPr>
              <a:defRPr/>
            </a:lvl1pPr>
          </a:lstStyle>
          <a:p>
            <a:pPr>
              <a:defRPr/>
            </a:pPr>
            <a:endParaRPr lang="fa-IR"/>
          </a:p>
        </p:txBody>
      </p:sp>
      <p:sp>
        <p:nvSpPr>
          <p:cNvPr id="9" name="Slide Number Placeholder 5"/>
          <p:cNvSpPr>
            <a:spLocks noGrp="1"/>
          </p:cNvSpPr>
          <p:nvPr>
            <p:ph type="sldNum" sz="quarter" idx="12"/>
          </p:nvPr>
        </p:nvSpPr>
        <p:spPr/>
        <p:txBody>
          <a:bodyPr/>
          <a:lstStyle>
            <a:lvl1pPr>
              <a:defRPr/>
            </a:lvl1pPr>
          </a:lstStyle>
          <a:p>
            <a:pPr>
              <a:defRPr/>
            </a:pPr>
            <a:fld id="{3B164E06-2724-4968-8806-394B375BC03E}" type="slidenum">
              <a:rPr lang="fa-IR"/>
              <a:pPr>
                <a:defRPr/>
              </a:pPr>
              <a:t>‹#›</a:t>
            </a:fld>
            <a:endParaRPr lang="fa-IR"/>
          </a:p>
        </p:txBody>
      </p:sp>
    </p:spTree>
    <p:extLst>
      <p:ext uri="{BB962C8B-B14F-4D97-AF65-F5344CB8AC3E}">
        <p14:creationId xmlns:p14="http://schemas.microsoft.com/office/powerpoint/2010/main" val="2194115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3"/>
          <p:cNvSpPr>
            <a:spLocks noGrp="1"/>
          </p:cNvSpPr>
          <p:nvPr>
            <p:ph type="dt" sz="half" idx="10"/>
          </p:nvPr>
        </p:nvSpPr>
        <p:spPr/>
        <p:txBody>
          <a:bodyPr/>
          <a:lstStyle>
            <a:lvl1pPr>
              <a:defRPr/>
            </a:lvl1pPr>
          </a:lstStyle>
          <a:p>
            <a:pPr>
              <a:defRPr/>
            </a:pPr>
            <a:fld id="{5A762597-A40C-48B4-AF84-0ACA3057D402}" type="datetime8">
              <a:rPr lang="fa-IR"/>
              <a:pPr>
                <a:defRPr/>
              </a:pPr>
              <a:t>28 اکتبر 15</a:t>
            </a:fld>
            <a:endParaRPr lang="fa-IR"/>
          </a:p>
        </p:txBody>
      </p:sp>
      <p:sp>
        <p:nvSpPr>
          <p:cNvPr id="4" name="Footer Placeholder 4"/>
          <p:cNvSpPr>
            <a:spLocks noGrp="1"/>
          </p:cNvSpPr>
          <p:nvPr>
            <p:ph type="ftr" sz="quarter" idx="11"/>
          </p:nvPr>
        </p:nvSpPr>
        <p:spPr/>
        <p:txBody>
          <a:bodyPr/>
          <a:lstStyle>
            <a:lvl1pPr>
              <a:defRPr/>
            </a:lvl1pPr>
          </a:lstStyle>
          <a:p>
            <a:pPr>
              <a:defRPr/>
            </a:pPr>
            <a:endParaRPr lang="fa-IR"/>
          </a:p>
        </p:txBody>
      </p:sp>
      <p:sp>
        <p:nvSpPr>
          <p:cNvPr id="5" name="Slide Number Placeholder 5"/>
          <p:cNvSpPr>
            <a:spLocks noGrp="1"/>
          </p:cNvSpPr>
          <p:nvPr>
            <p:ph type="sldNum" sz="quarter" idx="12"/>
          </p:nvPr>
        </p:nvSpPr>
        <p:spPr/>
        <p:txBody>
          <a:bodyPr/>
          <a:lstStyle>
            <a:lvl1pPr>
              <a:defRPr/>
            </a:lvl1pPr>
          </a:lstStyle>
          <a:p>
            <a:pPr>
              <a:defRPr/>
            </a:pPr>
            <a:fld id="{FD79CE3B-3A61-4964-95E7-B179485A2B1B}" type="slidenum">
              <a:rPr lang="fa-IR"/>
              <a:pPr>
                <a:defRPr/>
              </a:pPr>
              <a:t>‹#›</a:t>
            </a:fld>
            <a:endParaRPr lang="fa-IR"/>
          </a:p>
        </p:txBody>
      </p:sp>
    </p:spTree>
    <p:extLst>
      <p:ext uri="{BB962C8B-B14F-4D97-AF65-F5344CB8AC3E}">
        <p14:creationId xmlns:p14="http://schemas.microsoft.com/office/powerpoint/2010/main" val="1077712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39DAA2-964F-4969-94C1-780D2EEA89AF}" type="datetime8">
              <a:rPr lang="fa-IR"/>
              <a:pPr>
                <a:defRPr/>
              </a:pPr>
              <a:t>28 اکتبر 15</a:t>
            </a:fld>
            <a:endParaRPr lang="fa-IR"/>
          </a:p>
        </p:txBody>
      </p:sp>
      <p:sp>
        <p:nvSpPr>
          <p:cNvPr id="3" name="Footer Placeholder 4"/>
          <p:cNvSpPr>
            <a:spLocks noGrp="1"/>
          </p:cNvSpPr>
          <p:nvPr>
            <p:ph type="ftr" sz="quarter" idx="11"/>
          </p:nvPr>
        </p:nvSpPr>
        <p:spPr/>
        <p:txBody>
          <a:bodyPr/>
          <a:lstStyle>
            <a:lvl1pPr>
              <a:defRPr/>
            </a:lvl1pPr>
          </a:lstStyle>
          <a:p>
            <a:pPr>
              <a:defRPr/>
            </a:pPr>
            <a:endParaRPr lang="fa-IR"/>
          </a:p>
        </p:txBody>
      </p:sp>
      <p:sp>
        <p:nvSpPr>
          <p:cNvPr id="4" name="Slide Number Placeholder 5"/>
          <p:cNvSpPr>
            <a:spLocks noGrp="1"/>
          </p:cNvSpPr>
          <p:nvPr>
            <p:ph type="sldNum" sz="quarter" idx="12"/>
          </p:nvPr>
        </p:nvSpPr>
        <p:spPr/>
        <p:txBody>
          <a:bodyPr/>
          <a:lstStyle>
            <a:lvl1pPr>
              <a:defRPr/>
            </a:lvl1pPr>
          </a:lstStyle>
          <a:p>
            <a:pPr>
              <a:defRPr/>
            </a:pPr>
            <a:fld id="{98C00402-6095-428D-BCC9-0F3CE1F85320}" type="slidenum">
              <a:rPr lang="fa-IR"/>
              <a:pPr>
                <a:defRPr/>
              </a:pPr>
              <a:t>‹#›</a:t>
            </a:fld>
            <a:endParaRPr lang="fa-IR"/>
          </a:p>
        </p:txBody>
      </p:sp>
    </p:spTree>
    <p:extLst>
      <p:ext uri="{BB962C8B-B14F-4D97-AF65-F5344CB8AC3E}">
        <p14:creationId xmlns:p14="http://schemas.microsoft.com/office/powerpoint/2010/main" val="1852845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4EB97E-2A8F-4BEB-BF8E-12A731C60752}" type="datetime8">
              <a:rPr lang="fa-IR"/>
              <a:pPr>
                <a:defRPr/>
              </a:pPr>
              <a:t>28 اکتبر 15</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16942541-4D3F-4434-940E-05E9EBA64A35}" type="slidenum">
              <a:rPr lang="fa-IR"/>
              <a:pPr>
                <a:defRPr/>
              </a:pPr>
              <a:t>‹#›</a:t>
            </a:fld>
            <a:endParaRPr lang="fa-IR"/>
          </a:p>
        </p:txBody>
      </p:sp>
    </p:spTree>
    <p:extLst>
      <p:ext uri="{BB962C8B-B14F-4D97-AF65-F5344CB8AC3E}">
        <p14:creationId xmlns:p14="http://schemas.microsoft.com/office/powerpoint/2010/main" val="2626840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FF9DA8-493F-4FA1-B180-F268FAA8690B}" type="datetime8">
              <a:rPr lang="fa-IR"/>
              <a:pPr>
                <a:defRPr/>
              </a:pPr>
              <a:t>28 اکتبر 15</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pPr>
              <a:defRPr/>
            </a:pPr>
            <a:fld id="{B5266441-7E58-4A28-B540-AA25512B9DE8}" type="slidenum">
              <a:rPr lang="fa-IR"/>
              <a:pPr>
                <a:defRPr/>
              </a:pPr>
              <a:t>‹#›</a:t>
            </a:fld>
            <a:endParaRPr lang="fa-IR"/>
          </a:p>
        </p:txBody>
      </p:sp>
    </p:spTree>
    <p:extLst>
      <p:ext uri="{BB962C8B-B14F-4D97-AF65-F5344CB8AC3E}">
        <p14:creationId xmlns:p14="http://schemas.microsoft.com/office/powerpoint/2010/main" val="3269396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27A75AC-2685-43FD-9683-80D41B6C8F56}" type="datetime8">
              <a:rPr lang="fa-IR"/>
              <a:pPr>
                <a:defRPr/>
              </a:pPr>
              <a:t>28 اکتبر 15</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AE145CB-4CC7-4AEC-92C4-4C7144D803DF}" type="slidenum">
              <a:rPr lang="fa-IR"/>
              <a:pPr>
                <a:defRPr/>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www.kharazmi-statistics.ir/fa/default.aspx"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نمونه بسم 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910" y="1340768"/>
            <a:ext cx="3198641" cy="39491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5724318E-E7C1-4602-9A91-299FADEAB4FD}" type="slidenum">
              <a:rPr lang="fa-IR" smtClean="0"/>
              <a:pPr>
                <a:defRPr/>
              </a:pPr>
              <a:t>1</a:t>
            </a:fld>
            <a:endParaRPr lang="fa-IR" dirty="0"/>
          </a:p>
        </p:txBody>
      </p:sp>
      <p:sp>
        <p:nvSpPr>
          <p:cNvPr id="6" name="TextBox 4"/>
          <p:cNvSpPr txBox="1">
            <a:spLocks noChangeArrowheads="1"/>
          </p:cNvSpPr>
          <p:nvPr/>
        </p:nvSpPr>
        <p:spPr bwMode="auto">
          <a:xfrm>
            <a:off x="3419872" y="6093296"/>
            <a:ext cx="51133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1200" b="1" kern="1200">
                <a:solidFill>
                  <a:schemeClr val="tx1"/>
                </a:solidFill>
                <a:latin typeface="Tahoma" pitchFamily="34" charset="0"/>
                <a:ea typeface="+mn-ea"/>
                <a:cs typeface="+mn-cs"/>
              </a:defRPr>
            </a:lvl1pPr>
            <a:lvl2pPr marL="457200" algn="l" rtl="0" fontAlgn="base">
              <a:spcBef>
                <a:spcPct val="0"/>
              </a:spcBef>
              <a:spcAft>
                <a:spcPct val="0"/>
              </a:spcAft>
              <a:defRPr sz="1200" b="1" kern="1200">
                <a:solidFill>
                  <a:schemeClr val="tx1"/>
                </a:solidFill>
                <a:latin typeface="Tahoma" pitchFamily="34" charset="0"/>
                <a:ea typeface="+mn-ea"/>
                <a:cs typeface="+mn-cs"/>
              </a:defRPr>
            </a:lvl2pPr>
            <a:lvl3pPr marL="914400" algn="l" rtl="0" fontAlgn="base">
              <a:spcBef>
                <a:spcPct val="0"/>
              </a:spcBef>
              <a:spcAft>
                <a:spcPct val="0"/>
              </a:spcAft>
              <a:defRPr sz="1200" b="1" kern="1200">
                <a:solidFill>
                  <a:schemeClr val="tx1"/>
                </a:solidFill>
                <a:latin typeface="Tahoma" pitchFamily="34" charset="0"/>
                <a:ea typeface="+mn-ea"/>
                <a:cs typeface="+mn-cs"/>
              </a:defRPr>
            </a:lvl3pPr>
            <a:lvl4pPr marL="1371600" algn="l" rtl="0" fontAlgn="base">
              <a:spcBef>
                <a:spcPct val="0"/>
              </a:spcBef>
              <a:spcAft>
                <a:spcPct val="0"/>
              </a:spcAft>
              <a:defRPr sz="1200" b="1" kern="1200">
                <a:solidFill>
                  <a:schemeClr val="tx1"/>
                </a:solidFill>
                <a:latin typeface="Tahoma" pitchFamily="34" charset="0"/>
                <a:ea typeface="+mn-ea"/>
                <a:cs typeface="+mn-cs"/>
              </a:defRPr>
            </a:lvl4pPr>
            <a:lvl5pPr marL="1828800" algn="l" rtl="0" fontAlgn="base">
              <a:spcBef>
                <a:spcPct val="0"/>
              </a:spcBef>
              <a:spcAft>
                <a:spcPct val="0"/>
              </a:spcAft>
              <a:defRPr sz="1200" b="1" kern="1200">
                <a:solidFill>
                  <a:schemeClr val="tx1"/>
                </a:solidFill>
                <a:latin typeface="Tahoma" pitchFamily="34" charset="0"/>
                <a:ea typeface="+mn-ea"/>
                <a:cs typeface="+mn-cs"/>
              </a:defRPr>
            </a:lvl5pPr>
            <a:lvl6pPr marL="2286000" algn="l" defTabSz="914400" rtl="0" eaLnBrk="1" latinLnBrk="0" hangingPunct="1">
              <a:defRPr sz="1200" b="1" kern="1200">
                <a:solidFill>
                  <a:schemeClr val="tx1"/>
                </a:solidFill>
                <a:latin typeface="Tahoma" pitchFamily="34" charset="0"/>
                <a:ea typeface="+mn-ea"/>
                <a:cs typeface="+mn-cs"/>
              </a:defRPr>
            </a:lvl6pPr>
            <a:lvl7pPr marL="2743200" algn="l" defTabSz="914400" rtl="0" eaLnBrk="1" latinLnBrk="0" hangingPunct="1">
              <a:defRPr sz="1200" b="1" kern="1200">
                <a:solidFill>
                  <a:schemeClr val="tx1"/>
                </a:solidFill>
                <a:latin typeface="Tahoma" pitchFamily="34" charset="0"/>
                <a:ea typeface="+mn-ea"/>
                <a:cs typeface="+mn-cs"/>
              </a:defRPr>
            </a:lvl7pPr>
            <a:lvl8pPr marL="3200400" algn="l" defTabSz="914400" rtl="0" eaLnBrk="1" latinLnBrk="0" hangingPunct="1">
              <a:defRPr sz="1200" b="1" kern="1200">
                <a:solidFill>
                  <a:schemeClr val="tx1"/>
                </a:solidFill>
                <a:latin typeface="Tahoma" pitchFamily="34" charset="0"/>
                <a:ea typeface="+mn-ea"/>
                <a:cs typeface="+mn-cs"/>
              </a:defRPr>
            </a:lvl8pPr>
            <a:lvl9pPr marL="3657600" algn="l" defTabSz="914400" rtl="0" eaLnBrk="1" latinLnBrk="0" hangingPunct="1">
              <a:defRPr sz="1200" b="1" kern="1200">
                <a:solidFill>
                  <a:schemeClr val="tx1"/>
                </a:solidFill>
                <a:latin typeface="Tahoma" pitchFamily="34" charset="0"/>
                <a:ea typeface="+mn-ea"/>
                <a:cs typeface="+mn-cs"/>
              </a:defRPr>
            </a:lvl9pPr>
          </a:lstStyle>
          <a:p>
            <a:pPr algn="ctr" rtl="1" eaLnBrk="1" hangingPunct="1"/>
            <a:r>
              <a:rPr lang="fa-IR" sz="1600" dirty="0">
                <a:solidFill>
                  <a:srgbClr val="FF0000"/>
                </a:solidFill>
                <a:cs typeface="B Titr" pitchFamily="2" charset="-78"/>
              </a:rPr>
              <a:t> برای دریافت قالب های بیشتر به سایت زیر مراجعه کنید</a:t>
            </a:r>
          </a:p>
          <a:p>
            <a:pPr algn="ctr" rtl="1" eaLnBrk="1" hangingPunct="1"/>
            <a:r>
              <a:rPr lang="en-US" sz="1600" dirty="0">
                <a:solidFill>
                  <a:srgbClr val="FF0000"/>
                </a:solidFill>
                <a:cs typeface="B Titr" pitchFamily="2" charset="-78"/>
                <a:hlinkClick r:id="rId4"/>
              </a:rPr>
              <a:t>www.Kharazmi-Statistics.ir</a:t>
            </a:r>
            <a:endParaRPr lang="en-US" sz="1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Administrator\Desktop\برنامه جدید\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ChangeArrowheads="1"/>
          </p:cNvSpPr>
          <p:nvPr/>
        </p:nvSpPr>
        <p:spPr bwMode="auto">
          <a:xfrm>
            <a:off x="2268538" y="476250"/>
            <a:ext cx="6529387"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lnSpc>
                <a:spcPct val="115000"/>
              </a:lnSpc>
            </a:pPr>
            <a:r>
              <a:rPr lang="fa-IR" sz="2500" b="1">
                <a:solidFill>
                  <a:srgbClr val="000000"/>
                </a:solidFill>
                <a:latin typeface="Times New Roman" pitchFamily="18" charset="0"/>
                <a:ea typeface="Times New Roman" pitchFamily="18" charset="0"/>
                <a:cs typeface="B Roya" pitchFamily="2" charset="-78"/>
              </a:rPr>
              <a:t>اصول طراحی آموزش های اثربخش برای خانواده –طالب زاده</a:t>
            </a:r>
            <a:endParaRPr lang="en-US" sz="2500" b="1">
              <a:solidFill>
                <a:srgbClr val="000000"/>
              </a:solidFill>
              <a:ea typeface="Calibri" pitchFamily="34" charset="0"/>
              <a:cs typeface="B Roya" pitchFamily="2" charset="-78"/>
            </a:endParaRPr>
          </a:p>
        </p:txBody>
      </p:sp>
      <p:sp>
        <p:nvSpPr>
          <p:cNvPr id="11268" name="Rectangle 3"/>
          <p:cNvSpPr>
            <a:spLocks noChangeArrowheads="1"/>
          </p:cNvSpPr>
          <p:nvPr/>
        </p:nvSpPr>
        <p:spPr bwMode="auto">
          <a:xfrm>
            <a:off x="539750" y="1268413"/>
            <a:ext cx="82089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ar-SA" sz="1900" b="1">
                <a:solidFill>
                  <a:srgbClr val="000000"/>
                </a:solidFill>
                <a:latin typeface="Times New Roman" pitchFamily="18" charset="0"/>
                <a:ea typeface="Times New Roman" pitchFamily="18" charset="0"/>
                <a:cs typeface="B Lotus" pitchFamily="2" charset="-78"/>
              </a:rPr>
              <a:t>1) برنامه های موفق آموزش خانواده ، اکولوژیک هستند </a:t>
            </a:r>
            <a:r>
              <a:rPr lang="fa-IR" sz="1900" b="1">
                <a:solidFill>
                  <a:srgbClr val="000000"/>
                </a:solidFill>
                <a:latin typeface="Times New Roman" pitchFamily="18" charset="0"/>
                <a:ea typeface="Times New Roman" pitchFamily="18" charset="0"/>
                <a:cs typeface="B Lotus" pitchFamily="2" charset="-78"/>
              </a:rPr>
              <a:t>.</a:t>
            </a:r>
            <a:endParaRPr lang="ar-SA" sz="1900" b="1">
              <a:solidFill>
                <a:srgbClr val="000000"/>
              </a:solidFill>
              <a:latin typeface="Times New Roman" pitchFamily="18" charset="0"/>
              <a:ea typeface="Times New Roman" pitchFamily="18" charset="0"/>
              <a:cs typeface="B Lotus" pitchFamily="2" charset="-78"/>
            </a:endParaRPr>
          </a:p>
          <a:p>
            <a:pPr algn="just">
              <a:lnSpc>
                <a:spcPct val="150000"/>
              </a:lnSpc>
            </a:pPr>
            <a:r>
              <a:rPr lang="ar-SA" sz="1900" b="1">
                <a:solidFill>
                  <a:srgbClr val="000000"/>
                </a:solidFill>
                <a:latin typeface="Times New Roman" pitchFamily="18" charset="0"/>
                <a:ea typeface="Times New Roman" pitchFamily="18" charset="0"/>
                <a:cs typeface="B Lotus" pitchFamily="2" charset="-78"/>
              </a:rPr>
              <a:t>2) برنامه های موفقیت آمیز آموزش خانواده اغلب براساس اصل همیاری استوار است </a:t>
            </a:r>
            <a:r>
              <a:rPr lang="fa-IR" sz="1900" b="1">
                <a:solidFill>
                  <a:srgbClr val="000000"/>
                </a:solidFill>
                <a:latin typeface="Times New Roman" pitchFamily="18" charset="0"/>
                <a:ea typeface="Times New Roman" pitchFamily="18" charset="0"/>
                <a:cs typeface="B Lotus" pitchFamily="2" charset="-78"/>
              </a:rPr>
              <a:t>.</a:t>
            </a:r>
          </a:p>
          <a:p>
            <a:pPr algn="just">
              <a:lnSpc>
                <a:spcPct val="150000"/>
              </a:lnSpc>
            </a:pPr>
            <a:r>
              <a:rPr lang="ar-SA" sz="1900" b="1">
                <a:solidFill>
                  <a:srgbClr val="000000"/>
                </a:solidFill>
                <a:latin typeface="Times New Roman" pitchFamily="18" charset="0"/>
                <a:ea typeface="Times New Roman" pitchFamily="18" charset="0"/>
                <a:cs typeface="B Lotus" pitchFamily="2" charset="-78"/>
              </a:rPr>
              <a:t>3) برنامه های موفق آموزش خانواده، دراز مدت است. </a:t>
            </a:r>
            <a:endParaRPr lang="fa-IR" sz="1900" b="1">
              <a:solidFill>
                <a:srgbClr val="000000"/>
              </a:solidFill>
              <a:latin typeface="Times New Roman" pitchFamily="18" charset="0"/>
              <a:ea typeface="Times New Roman" pitchFamily="18" charset="0"/>
              <a:cs typeface="B Lotus" pitchFamily="2" charset="-78"/>
            </a:endParaRPr>
          </a:p>
          <a:p>
            <a:pPr algn="just">
              <a:lnSpc>
                <a:spcPct val="150000"/>
              </a:lnSpc>
            </a:pPr>
            <a:r>
              <a:rPr lang="ar-SA" sz="1900" b="1">
                <a:solidFill>
                  <a:srgbClr val="000000"/>
                </a:solidFill>
                <a:latin typeface="Times New Roman" pitchFamily="18" charset="0"/>
                <a:ea typeface="Times New Roman" pitchFamily="18" charset="0"/>
                <a:cs typeface="B Lotus" pitchFamily="2" charset="-78"/>
              </a:rPr>
              <a:t>4) </a:t>
            </a:r>
            <a:r>
              <a:rPr lang="fa-IR" sz="1900" b="1">
                <a:solidFill>
                  <a:srgbClr val="000000"/>
                </a:solidFill>
                <a:latin typeface="Times New Roman" pitchFamily="18" charset="0"/>
                <a:ea typeface="Times New Roman" pitchFamily="18" charset="0"/>
                <a:cs typeface="B Lotus" pitchFamily="2" charset="-78"/>
              </a:rPr>
              <a:t>در </a:t>
            </a:r>
            <a:r>
              <a:rPr lang="ar-SA" sz="1900" b="1">
                <a:solidFill>
                  <a:srgbClr val="000000"/>
                </a:solidFill>
                <a:latin typeface="Times New Roman" pitchFamily="18" charset="0"/>
                <a:ea typeface="Times New Roman" pitchFamily="18" charset="0"/>
                <a:cs typeface="B Lotus" pitchFamily="2" charset="-78"/>
              </a:rPr>
              <a:t>برنامه های موفق آموزش خانواده بایستی از کارشناسان وخبرگان بعنوان مدرس استفاده کند. </a:t>
            </a:r>
          </a:p>
          <a:p>
            <a:pPr algn="just">
              <a:lnSpc>
                <a:spcPct val="150000"/>
              </a:lnSpc>
            </a:pPr>
            <a:r>
              <a:rPr lang="ar-SA" sz="1900" b="1">
                <a:solidFill>
                  <a:srgbClr val="000000"/>
                </a:solidFill>
                <a:latin typeface="Times New Roman" pitchFamily="18" charset="0"/>
                <a:ea typeface="Times New Roman" pitchFamily="18" charset="0"/>
                <a:cs typeface="B Lotus" pitchFamily="2" charset="-78"/>
              </a:rPr>
              <a:t>5-تماسهای شخصی یک راهبرد موفق آموزشی است</a:t>
            </a:r>
            <a:r>
              <a:rPr lang="fa-IR" sz="1900" b="1">
                <a:solidFill>
                  <a:srgbClr val="000000"/>
                </a:solidFill>
                <a:latin typeface="Times New Roman" pitchFamily="18" charset="0"/>
                <a:ea typeface="Times New Roman" pitchFamily="18" charset="0"/>
                <a:cs typeface="B Lotus" pitchFamily="2" charset="-78"/>
              </a:rPr>
              <a:t>،</a:t>
            </a:r>
            <a:r>
              <a:rPr lang="ar-SA" sz="1900" b="1">
                <a:solidFill>
                  <a:srgbClr val="000000"/>
                </a:solidFill>
                <a:latin typeface="Times New Roman" pitchFamily="18" charset="0"/>
                <a:ea typeface="Times New Roman" pitchFamily="18" charset="0"/>
                <a:cs typeface="B Lotus" pitchFamily="2" charset="-78"/>
              </a:rPr>
              <a:t> مخصوصاً در مورد والدینی که احساس انزوا دارند.</a:t>
            </a:r>
          </a:p>
        </p:txBody>
      </p:sp>
      <p:sp>
        <p:nvSpPr>
          <p:cNvPr id="11269" name="Rectangle 1"/>
          <p:cNvSpPr>
            <a:spLocks noChangeArrowheads="1"/>
          </p:cNvSpPr>
          <p:nvPr/>
        </p:nvSpPr>
        <p:spPr bwMode="auto">
          <a:xfrm>
            <a:off x="612775" y="4221163"/>
            <a:ext cx="8135938"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tabLst>
                <a:tab pos="4381500" algn="l"/>
              </a:tabLst>
            </a:pPr>
            <a:r>
              <a:rPr lang="fa-IR" sz="2000" b="1">
                <a:latin typeface="AmuzehNewNormalPS" charset="-78"/>
                <a:ea typeface="Times New Roman" pitchFamily="18" charset="0"/>
                <a:cs typeface="B Roya" pitchFamily="2" charset="-78"/>
              </a:rPr>
              <a:t>برنامه</a:t>
            </a:r>
            <a:r>
              <a:rPr lang="fa-IR" sz="2000" b="1">
                <a:ea typeface="Times New Roman" pitchFamily="18" charset="0"/>
                <a:cs typeface="B Roya" pitchFamily="2" charset="-78"/>
              </a:rPr>
              <a:t> </a:t>
            </a:r>
            <a:r>
              <a:rPr lang="fa-IR" sz="2000" b="1">
                <a:latin typeface="AmuzehNewNormalPS" charset="-78"/>
                <a:ea typeface="Times New Roman" pitchFamily="18" charset="0"/>
                <a:cs typeface="B Roya" pitchFamily="2" charset="-78"/>
              </a:rPr>
              <a:t>ی تربيتی موفق: </a:t>
            </a:r>
            <a:r>
              <a:rPr lang="fa-IR" sz="1900" b="1">
                <a:latin typeface="AmuzehNewNormalPS" charset="-78"/>
                <a:ea typeface="Times New Roman" pitchFamily="18" charset="0"/>
                <a:cs typeface="B Lotus" pitchFamily="2" charset="-78"/>
              </a:rPr>
              <a:t>برنامه ای است که به همه ی ابعاد عبادی، علمی، اخلاقی، هنری، خانوادگی، اجتماعی، مالی و اقتصادی و جسماني</a:t>
            </a:r>
            <a:r>
              <a:rPr lang="fa-IR" sz="1900" b="1">
                <a:ea typeface="Times New Roman" pitchFamily="18" charset="0"/>
                <a:cs typeface="B Lotus" pitchFamily="2" charset="-78"/>
              </a:rPr>
              <a:t> </a:t>
            </a:r>
            <a:r>
              <a:rPr lang="fa-IR" sz="1900" b="1">
                <a:latin typeface="AmuzehNewNormalPS" charset="-78"/>
                <a:ea typeface="Times New Roman" pitchFamily="18" charset="0"/>
                <a:cs typeface="B Lotus" pitchFamily="2" charset="-78"/>
              </a:rPr>
              <a:t>و استعدادها نظر داشته باشدو به هرکدام در حدّ و جايگاه خود توجه کند و برای رشد و تکامل آن برنامه ارائه دهد</a:t>
            </a:r>
            <a:r>
              <a:rPr lang="en-US" sz="1900" b="1">
                <a:latin typeface="AmuzehNewNormalPS" charset="-78"/>
                <a:ea typeface="Times New Roman" pitchFamily="18" charset="0"/>
                <a:cs typeface="B Lotus" pitchFamily="2" charset="-78"/>
              </a:rPr>
              <a:t>.</a:t>
            </a:r>
            <a:endParaRPr lang="en-US" sz="1900" b="1">
              <a:ea typeface="Calibri" pitchFamily="34" charset="0"/>
              <a:cs typeface="B Lotus" pitchFamily="2" charset="-78"/>
            </a:endParaRPr>
          </a:p>
        </p:txBody>
      </p:sp>
      <p:sp>
        <p:nvSpPr>
          <p:cNvPr id="4" name="Slide Number Placeholder 3"/>
          <p:cNvSpPr>
            <a:spLocks noGrp="1"/>
          </p:cNvSpPr>
          <p:nvPr>
            <p:ph type="sldNum" sz="quarter" idx="12"/>
          </p:nvPr>
        </p:nvSpPr>
        <p:spPr/>
        <p:txBody>
          <a:bodyPr/>
          <a:lstStyle/>
          <a:p>
            <a:pPr>
              <a:defRPr/>
            </a:pPr>
            <a:fld id="{4CB206DA-8921-42E0-A3BB-9BFB9AD86D2B}" type="slidenum">
              <a:rPr lang="fa-IR" smtClean="0"/>
              <a:pPr>
                <a:defRPr/>
              </a:pPr>
              <a:t>10</a:t>
            </a:fld>
            <a:endParaRPr lang="fa-I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Administrator\Desktop\برنامه جدید\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9525"/>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ChangeArrowheads="1"/>
          </p:cNvSpPr>
          <p:nvPr/>
        </p:nvSpPr>
        <p:spPr bwMode="auto">
          <a:xfrm>
            <a:off x="5292725" y="260350"/>
            <a:ext cx="34163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lnSpc>
                <a:spcPct val="115000"/>
              </a:lnSpc>
              <a:defRPr/>
            </a:pPr>
            <a:r>
              <a:rPr lang="fa-IR" sz="3000" b="1" dirty="0">
                <a:solidFill>
                  <a:schemeClr val="accent1">
                    <a:lumMod val="75000"/>
                  </a:schemeClr>
                </a:solidFill>
                <a:latin typeface="Times New Roman" pitchFamily="18" charset="0"/>
                <a:ea typeface="Times New Roman" pitchFamily="18" charset="0"/>
                <a:cs typeface="B Roya" pitchFamily="2" charset="-78"/>
              </a:rPr>
              <a:t>آموزش بعد دینی خانواده:</a:t>
            </a:r>
            <a:endParaRPr lang="en-US" sz="3000" b="1" dirty="0">
              <a:solidFill>
                <a:schemeClr val="accent1">
                  <a:lumMod val="75000"/>
                </a:schemeClr>
              </a:solidFill>
              <a:ea typeface="Calibri" pitchFamily="34" charset="0"/>
              <a:cs typeface="B Roya" pitchFamily="2" charset="-78"/>
            </a:endParaRPr>
          </a:p>
        </p:txBody>
      </p:sp>
      <p:sp>
        <p:nvSpPr>
          <p:cNvPr id="12292" name="Rectangle 1"/>
          <p:cNvSpPr>
            <a:spLocks noChangeArrowheads="1"/>
          </p:cNvSpPr>
          <p:nvPr/>
        </p:nvSpPr>
        <p:spPr bwMode="auto">
          <a:xfrm>
            <a:off x="468313" y="1052513"/>
            <a:ext cx="8207375"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fa-IR" sz="1900" b="1">
                <a:solidFill>
                  <a:srgbClr val="000000"/>
                </a:solidFill>
                <a:latin typeface="Times New Roman" pitchFamily="18" charset="0"/>
                <a:ea typeface="Times New Roman" pitchFamily="18" charset="0"/>
                <a:cs typeface="B Lotus" pitchFamily="2" charset="-78"/>
              </a:rPr>
              <a:t>آفرینش انسان به گونه‌ای است که جز با ایمان و یاد خدا آرامش نمی‌یابد،ایمان به‌ خداوند تنها راه رهایی انسان از اندوه و اضطراب است. </a:t>
            </a:r>
          </a:p>
          <a:p>
            <a:pPr algn="just">
              <a:lnSpc>
                <a:spcPct val="150000"/>
              </a:lnSpc>
            </a:pPr>
            <a:endParaRPr lang="fa-IR" sz="1900" b="1">
              <a:solidFill>
                <a:srgbClr val="000000"/>
              </a:solidFill>
              <a:latin typeface="Times New Roman" pitchFamily="18" charset="0"/>
              <a:ea typeface="Times New Roman" pitchFamily="18" charset="0"/>
              <a:cs typeface="B Lotus" pitchFamily="2" charset="-78"/>
            </a:endParaRPr>
          </a:p>
          <a:p>
            <a:pPr algn="just">
              <a:lnSpc>
                <a:spcPct val="150000"/>
              </a:lnSpc>
            </a:pPr>
            <a:r>
              <a:rPr lang="fa-IR" sz="2100" b="1">
                <a:solidFill>
                  <a:srgbClr val="000000"/>
                </a:solidFill>
                <a:ea typeface="Times New Roman" pitchFamily="18" charset="0"/>
                <a:cs typeface="B Roya" pitchFamily="2" charset="-78"/>
              </a:rPr>
              <a:t>ویلیام جِیمز </a:t>
            </a:r>
            <a:r>
              <a:rPr lang="fa-IR" sz="1900" b="1">
                <a:solidFill>
                  <a:srgbClr val="000000"/>
                </a:solidFill>
                <a:ea typeface="Times New Roman" pitchFamily="18" charset="0"/>
                <a:cs typeface="B Lotus" pitchFamily="2" charset="-78"/>
              </a:rPr>
              <a:t>معتقد است که:«موثرترین داروی شفابخش نگرانی همانا ایمان و اعتقاد مذهبی است ، بنابراین تنها در پرتو یاد خداست‌ که انسان به آرامش می‌رسد و مانع افتادن انسان به دام بیماری‌های روحی و روانی و عامل کاهش‌ ناهنجاری‌ها و ارتکاب جرائم است.</a:t>
            </a:r>
          </a:p>
          <a:p>
            <a:pPr algn="just">
              <a:lnSpc>
                <a:spcPct val="150000"/>
              </a:lnSpc>
            </a:pPr>
            <a:endParaRPr lang="fa-IR" sz="1900" b="1">
              <a:solidFill>
                <a:srgbClr val="000000"/>
              </a:solidFill>
              <a:ea typeface="Times New Roman" pitchFamily="18" charset="0"/>
              <a:cs typeface="B Lotus" pitchFamily="2" charset="-78"/>
            </a:endParaRPr>
          </a:p>
          <a:p>
            <a:pPr algn="just">
              <a:lnSpc>
                <a:spcPct val="150000"/>
              </a:lnSpc>
            </a:pPr>
            <a:r>
              <a:rPr lang="fa-IR" sz="2100" b="1">
                <a:solidFill>
                  <a:srgbClr val="000000"/>
                </a:solidFill>
                <a:ea typeface="Times New Roman" pitchFamily="18" charset="0"/>
                <a:cs typeface="B Roya" pitchFamily="2" charset="-78"/>
              </a:rPr>
              <a:t>پيترسون</a:t>
            </a:r>
            <a:r>
              <a:rPr lang="fa-IR" sz="1900" b="1">
                <a:solidFill>
                  <a:srgbClr val="000000"/>
                </a:solidFill>
                <a:ea typeface="Times New Roman" pitchFamily="18" charset="0"/>
                <a:cs typeface="B Lotus" pitchFamily="2" charset="-78"/>
              </a:rPr>
              <a:t> در مقالة خود با عنوان «جايگاه ايمان مذهبي در بهداشت رواني» نتيجه مي‌گيرد كه ايمان به خداوند و باور مذهبي در دوره‌هاي دشوار و تحمل‌ناپذير از جمله در گرفتاري بدني و روحي، به انسان آرامش مي‌دهد.</a:t>
            </a:r>
          </a:p>
          <a:p>
            <a:pPr algn="just">
              <a:lnSpc>
                <a:spcPct val="150000"/>
              </a:lnSpc>
            </a:pPr>
            <a:endParaRPr lang="fa-IR" sz="2200" b="1">
              <a:solidFill>
                <a:srgbClr val="000000"/>
              </a:solidFill>
              <a:ea typeface="Times New Roman" pitchFamily="18" charset="0"/>
              <a:cs typeface="B Tehran" pitchFamily="2" charset="-78"/>
            </a:endParaRPr>
          </a:p>
        </p:txBody>
      </p:sp>
      <p:sp>
        <p:nvSpPr>
          <p:cNvPr id="4" name="Slide Number Placeholder 3"/>
          <p:cNvSpPr>
            <a:spLocks noGrp="1"/>
          </p:cNvSpPr>
          <p:nvPr>
            <p:ph type="sldNum" sz="quarter" idx="12"/>
          </p:nvPr>
        </p:nvSpPr>
        <p:spPr/>
        <p:txBody>
          <a:bodyPr/>
          <a:lstStyle/>
          <a:p>
            <a:pPr>
              <a:defRPr/>
            </a:pPr>
            <a:fld id="{A469B42F-E520-42FD-890F-EE101A17827A}" type="slidenum">
              <a:rPr lang="fa-IR" smtClean="0"/>
              <a:pPr>
                <a:defRPr/>
              </a:pPr>
              <a:t>11</a:t>
            </a:fld>
            <a:endParaRPr lang="fa-I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descr="C:\Documents and Settings\Administrator\Desktop\برنامه جدید\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6988"/>
            <a:ext cx="9183688"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4"/>
          <p:cNvSpPr>
            <a:spLocks noChangeArrowheads="1"/>
          </p:cNvSpPr>
          <p:nvPr/>
        </p:nvSpPr>
        <p:spPr bwMode="auto">
          <a:xfrm>
            <a:off x="4770438" y="333375"/>
            <a:ext cx="37877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lnSpc>
                <a:spcPct val="115000"/>
              </a:lnSpc>
              <a:defRPr/>
            </a:pPr>
            <a:r>
              <a:rPr lang="fa-IR" sz="3000" b="1" dirty="0">
                <a:solidFill>
                  <a:schemeClr val="accent1">
                    <a:lumMod val="75000"/>
                  </a:schemeClr>
                </a:solidFill>
                <a:latin typeface="Times New Roman" pitchFamily="18" charset="0"/>
                <a:ea typeface="Times New Roman" pitchFamily="18" charset="0"/>
                <a:cs typeface="B Roya" pitchFamily="2" charset="-78"/>
              </a:rPr>
              <a:t>آموزش بعد فرهنگی خانواده:</a:t>
            </a:r>
            <a:endParaRPr lang="en-US" sz="3000" b="1" dirty="0">
              <a:solidFill>
                <a:schemeClr val="accent1">
                  <a:lumMod val="75000"/>
                </a:schemeClr>
              </a:solidFill>
              <a:ea typeface="Calibri" pitchFamily="34" charset="0"/>
              <a:cs typeface="B Roya" pitchFamily="2" charset="-78"/>
            </a:endParaRPr>
          </a:p>
        </p:txBody>
      </p:sp>
      <p:sp>
        <p:nvSpPr>
          <p:cNvPr id="13316" name="Rectangle 1"/>
          <p:cNvSpPr>
            <a:spLocks noChangeArrowheads="1"/>
          </p:cNvSpPr>
          <p:nvPr/>
        </p:nvSpPr>
        <p:spPr bwMode="auto">
          <a:xfrm>
            <a:off x="684213" y="1484313"/>
            <a:ext cx="790098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fa-IR" sz="1900" b="1">
                <a:latin typeface="BZar" charset="-78"/>
                <a:ea typeface="Times New Roman" pitchFamily="18" charset="0"/>
                <a:cs typeface="B Lotus" pitchFamily="2" charset="-78"/>
              </a:rPr>
              <a:t>خانواده در وهلۀ اول مکانی براي جامعه پذیري، بستري براي رشد عاطفی، محلی براي یادگیري آداب ورسوم و به طور کلی شکل گیري هویت افراد است</a:t>
            </a:r>
          </a:p>
          <a:p>
            <a:pPr algn="just">
              <a:lnSpc>
                <a:spcPct val="150000"/>
              </a:lnSpc>
            </a:pPr>
            <a:endParaRPr lang="fa-IR" sz="1900" b="1">
              <a:latin typeface="BZar" charset="-78"/>
              <a:ea typeface="Times New Roman" pitchFamily="18" charset="0"/>
              <a:cs typeface="B Lotus" pitchFamily="2" charset="-78"/>
            </a:endParaRPr>
          </a:p>
          <a:p>
            <a:pPr algn="just">
              <a:lnSpc>
                <a:spcPct val="150000"/>
              </a:lnSpc>
            </a:pPr>
            <a:r>
              <a:rPr lang="fa-IR" sz="1900" b="1">
                <a:latin typeface="BZar" charset="-78"/>
                <a:ea typeface="Times New Roman" pitchFamily="18" charset="0"/>
                <a:cs typeface="B Lotus" pitchFamily="2" charset="-78"/>
              </a:rPr>
              <a:t>بازنگري درسازمان فرهنگ مشخصاً نشان مي دهدكه مفروضات بنيادين يك فرهنگ كه</a:t>
            </a:r>
            <a:r>
              <a:rPr lang="fa-IR" sz="1900" b="1">
                <a:ea typeface="Times New Roman" pitchFamily="18" charset="0"/>
                <a:cs typeface="B Lotus" pitchFamily="2" charset="-78"/>
              </a:rPr>
              <a:t> </a:t>
            </a:r>
            <a:r>
              <a:rPr lang="fa-IR" sz="1900" b="1">
                <a:latin typeface="BZar" charset="-78"/>
                <a:ea typeface="Times New Roman" pitchFamily="18" charset="0"/>
                <a:cs typeface="B Lotus" pitchFamily="2" charset="-78"/>
              </a:rPr>
              <a:t>زير بناي اساسي ارزش ها و هنجارها و به تبع آن رفتارهاي آشكار است متأثر از آموزه هاي ديني است .</a:t>
            </a:r>
            <a:endParaRPr lang="en-US" sz="1900" b="1">
              <a:ea typeface="Calibri" pitchFamily="34" charset="0"/>
              <a:cs typeface="B Lotus" pitchFamily="2" charset="-78"/>
            </a:endParaRPr>
          </a:p>
          <a:p>
            <a:pPr algn="just">
              <a:lnSpc>
                <a:spcPct val="150000"/>
              </a:lnSpc>
            </a:pPr>
            <a:endParaRPr lang="fa-IR" sz="1900" b="1">
              <a:latin typeface="BZar" charset="-78"/>
              <a:ea typeface="Times New Roman" pitchFamily="18" charset="0"/>
              <a:cs typeface="B Lotus" pitchFamily="2" charset="-78"/>
            </a:endParaRPr>
          </a:p>
          <a:p>
            <a:pPr algn="just">
              <a:lnSpc>
                <a:spcPct val="150000"/>
              </a:lnSpc>
            </a:pPr>
            <a:r>
              <a:rPr lang="fa-IR" sz="1900" b="1">
                <a:latin typeface="BZar" charset="-78"/>
                <a:ea typeface="Times New Roman" pitchFamily="18" charset="0"/>
                <a:cs typeface="B Lotus" pitchFamily="2" charset="-78"/>
              </a:rPr>
              <a:t>آموزه هاي ديني در</a:t>
            </a:r>
            <a:r>
              <a:rPr lang="fa-IR" sz="1900" b="1">
                <a:latin typeface="Times New Roman" pitchFamily="18" charset="0"/>
                <a:ea typeface="Times New Roman" pitchFamily="18" charset="0"/>
                <a:cs typeface="B Lotus" pitchFamily="2" charset="-78"/>
              </a:rPr>
              <a:t> </a:t>
            </a:r>
            <a:r>
              <a:rPr lang="fa-IR" sz="1900" b="1">
                <a:latin typeface="BZar" charset="-78"/>
                <a:ea typeface="Times New Roman" pitchFamily="18" charset="0"/>
                <a:cs typeface="B Lotus" pitchFamily="2" charset="-78"/>
              </a:rPr>
              <a:t>هر فرهنگي سهم به سزايي در تعيين مفروضات اساسي آن به عنوان زير ساخت اصلي</a:t>
            </a:r>
            <a:r>
              <a:rPr lang="fa-IR" sz="1900" b="1">
                <a:latin typeface="Times New Roman" pitchFamily="18" charset="0"/>
                <a:ea typeface="Times New Roman" pitchFamily="18" charset="0"/>
                <a:cs typeface="B Lotus" pitchFamily="2" charset="-78"/>
              </a:rPr>
              <a:t> </a:t>
            </a:r>
            <a:r>
              <a:rPr lang="fa-IR" sz="1900" b="1">
                <a:latin typeface="BZar" charset="-78"/>
                <a:ea typeface="Times New Roman" pitchFamily="18" charset="0"/>
                <a:cs typeface="B Lotus" pitchFamily="2" charset="-78"/>
              </a:rPr>
              <a:t>ارزش ها و هنجارها و به تبع آن رفتارهاي نمادين و صوري افراد جامعه دارند</a:t>
            </a:r>
            <a:r>
              <a:rPr lang="en-US" sz="1900" b="1">
                <a:latin typeface="BZar" charset="-78"/>
                <a:ea typeface="Times New Roman" pitchFamily="18" charset="0"/>
                <a:cs typeface="B Lotus" pitchFamily="2" charset="-78"/>
              </a:rPr>
              <a:t>.</a:t>
            </a:r>
            <a:endParaRPr lang="en-US" sz="1900" b="1">
              <a:ea typeface="Calibri" pitchFamily="34" charset="0"/>
              <a:cs typeface="B Lotus" pitchFamily="2" charset="-78"/>
            </a:endParaRPr>
          </a:p>
        </p:txBody>
      </p:sp>
      <p:sp>
        <p:nvSpPr>
          <p:cNvPr id="4" name="Slide Number Placeholder 3"/>
          <p:cNvSpPr>
            <a:spLocks noGrp="1"/>
          </p:cNvSpPr>
          <p:nvPr>
            <p:ph type="sldNum" sz="quarter" idx="12"/>
          </p:nvPr>
        </p:nvSpPr>
        <p:spPr/>
        <p:txBody>
          <a:bodyPr/>
          <a:lstStyle/>
          <a:p>
            <a:pPr>
              <a:defRPr/>
            </a:pPr>
            <a:fld id="{ADAA1BB2-FC11-4EAE-800B-5388CECE2164}" type="slidenum">
              <a:rPr lang="fa-IR" smtClean="0"/>
              <a:pPr>
                <a:defRPr/>
              </a:pPr>
              <a:t>12</a:t>
            </a:fld>
            <a:endParaRPr lang="fa-I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C:\Documents and Settings\Administrator\Deskto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26988"/>
            <a:ext cx="914876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ar-SA">
              <a:solidFill>
                <a:srgbClr val="000000"/>
              </a:solidFill>
            </a:endParaRPr>
          </a:p>
        </p:txBody>
      </p:sp>
      <p:sp>
        <p:nvSpPr>
          <p:cNvPr id="14340" name="Rectangle 1"/>
          <p:cNvSpPr>
            <a:spLocks noChangeArrowheads="1"/>
          </p:cNvSpPr>
          <p:nvPr/>
        </p:nvSpPr>
        <p:spPr bwMode="auto">
          <a:xfrm>
            <a:off x="771525" y="115888"/>
            <a:ext cx="7488238"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defRPr/>
            </a:pPr>
            <a:r>
              <a:rPr lang="fa-IR" sz="2500" b="1" dirty="0">
                <a:solidFill>
                  <a:schemeClr val="accent1">
                    <a:lumMod val="75000"/>
                  </a:schemeClr>
                </a:solidFill>
                <a:latin typeface="Times New Roman" pitchFamily="18" charset="0"/>
                <a:ea typeface="Times New Roman" pitchFamily="18" charset="0"/>
                <a:cs typeface="B Roya" pitchFamily="2" charset="-78"/>
              </a:rPr>
              <a:t>                         آموزش بعد رفتاری-روانی خانواده:</a:t>
            </a:r>
          </a:p>
          <a:p>
            <a:pPr algn="just">
              <a:lnSpc>
                <a:spcPct val="150000"/>
              </a:lnSpc>
              <a:defRPr/>
            </a:pPr>
            <a:endParaRPr lang="fa-IR" sz="2500" b="1" dirty="0">
              <a:solidFill>
                <a:schemeClr val="accent1">
                  <a:lumMod val="75000"/>
                </a:schemeClr>
              </a:solidFill>
              <a:latin typeface="Times New Roman" pitchFamily="18" charset="0"/>
              <a:ea typeface="Times New Roman" pitchFamily="18" charset="0"/>
              <a:cs typeface="B Roya" pitchFamily="2" charset="-78"/>
            </a:endParaRPr>
          </a:p>
          <a:p>
            <a:pPr algn="just">
              <a:lnSpc>
                <a:spcPct val="150000"/>
              </a:lnSpc>
              <a:defRPr/>
            </a:pPr>
            <a:endParaRPr lang="en-US" sz="500" b="1" dirty="0">
              <a:solidFill>
                <a:srgbClr val="000000"/>
              </a:solidFill>
              <a:ea typeface="Calibri" pitchFamily="34" charset="0"/>
              <a:cs typeface="B Nasim" pitchFamily="2" charset="-78"/>
            </a:endParaRPr>
          </a:p>
          <a:p>
            <a:pPr algn="just">
              <a:lnSpc>
                <a:spcPct val="150000"/>
              </a:lnSpc>
              <a:defRPr/>
            </a:pPr>
            <a:r>
              <a:rPr lang="fa-IR" sz="1900" b="1" dirty="0">
                <a:solidFill>
                  <a:srgbClr val="000000"/>
                </a:solidFill>
                <a:ea typeface="Calibri" pitchFamily="34" charset="0"/>
                <a:cs typeface="B Lotus" pitchFamily="2" charset="-78"/>
              </a:rPr>
              <a:t>براي آن كه يك خانواده از آرامش رواني و عاطفي برخوردار باشد اعضا يا حداقل والدين بايد با اين مهارت‌‌ها آشنا باشند و آنها را به درستي به كار گيرند.(مهدوی)</a:t>
            </a:r>
          </a:p>
          <a:p>
            <a:pPr algn="just">
              <a:lnSpc>
                <a:spcPct val="150000"/>
              </a:lnSpc>
              <a:defRPr/>
            </a:pPr>
            <a:endParaRPr lang="fa-IR" sz="600" b="1" dirty="0">
              <a:solidFill>
                <a:srgbClr val="000000"/>
              </a:solidFill>
              <a:ea typeface="Calibri" pitchFamily="34" charset="0"/>
              <a:cs typeface="B Tehran" pitchFamily="2" charset="-78"/>
            </a:endParaRPr>
          </a:p>
          <a:p>
            <a:pPr algn="just">
              <a:lnSpc>
                <a:spcPct val="150000"/>
              </a:lnSpc>
              <a:defRPr/>
            </a:pPr>
            <a:endParaRPr lang="fa-IR" sz="600" b="1" dirty="0">
              <a:solidFill>
                <a:srgbClr val="000000"/>
              </a:solidFill>
              <a:ea typeface="Calibri" pitchFamily="34" charset="0"/>
              <a:cs typeface="B Tehran" pitchFamily="2" charset="-78"/>
            </a:endParaRPr>
          </a:p>
          <a:p>
            <a:pPr algn="just">
              <a:lnSpc>
                <a:spcPct val="150000"/>
              </a:lnSpc>
              <a:defRPr/>
            </a:pPr>
            <a:r>
              <a:rPr lang="fa-IR" sz="2100" b="1" dirty="0">
                <a:cs typeface="B Roya" pitchFamily="2" charset="-78"/>
              </a:rPr>
              <a:t>مشاوره گروهى در مقايسه با مشاوره انفرادى : </a:t>
            </a:r>
          </a:p>
          <a:p>
            <a:pPr algn="just">
              <a:lnSpc>
                <a:spcPct val="150000"/>
              </a:lnSpc>
              <a:defRPr/>
            </a:pPr>
            <a:r>
              <a:rPr lang="fa-IR" sz="1900" b="1" dirty="0">
                <a:cs typeface="B Lotus" pitchFamily="2" charset="-78"/>
              </a:rPr>
              <a:t>- زمان و مخارج ، مقرون به صرفه است . </a:t>
            </a:r>
          </a:p>
          <a:p>
            <a:pPr algn="just">
              <a:lnSpc>
                <a:spcPct val="150000"/>
              </a:lnSpc>
              <a:defRPr/>
            </a:pPr>
            <a:r>
              <a:rPr lang="fa-IR" sz="1900" b="1" dirty="0">
                <a:cs typeface="B Lotus" pitchFamily="2" charset="-78"/>
              </a:rPr>
              <a:t>- اعضاى گروه ، رفتارهايى در گروه می آموزند و به انتقاد از خود و ديگران مى پردازند. </a:t>
            </a:r>
          </a:p>
          <a:p>
            <a:pPr algn="just">
              <a:lnSpc>
                <a:spcPct val="150000"/>
              </a:lnSpc>
              <a:defRPr/>
            </a:pPr>
            <a:r>
              <a:rPr lang="fa-IR" sz="1900" b="1" dirty="0">
                <a:cs typeface="B Lotus" pitchFamily="2" charset="-78"/>
              </a:rPr>
              <a:t>- اعضامتوجه مى شوندكه داشتن مشكل ،منحصر به آنان</a:t>
            </a:r>
            <a:r>
              <a:rPr lang="fa-IR" sz="600" b="1" dirty="0">
                <a:cs typeface="B Lotus" pitchFamily="2" charset="-78"/>
              </a:rPr>
              <a:t> </a:t>
            </a:r>
            <a:r>
              <a:rPr lang="fa-IR" sz="1900" b="1" dirty="0">
                <a:cs typeface="B Lotus" pitchFamily="2" charset="-78"/>
              </a:rPr>
              <a:t>نيست وديگران</a:t>
            </a:r>
            <a:r>
              <a:rPr lang="fa-IR" sz="500" b="1" dirty="0">
                <a:cs typeface="B Lotus" pitchFamily="2" charset="-78"/>
              </a:rPr>
              <a:t> </a:t>
            </a:r>
            <a:r>
              <a:rPr lang="fa-IR" sz="1900" b="1" dirty="0">
                <a:cs typeface="B Lotus" pitchFamily="2" charset="-78"/>
              </a:rPr>
              <a:t>نيزمشكلات مشابه دارند.</a:t>
            </a:r>
          </a:p>
          <a:p>
            <a:pPr algn="just">
              <a:lnSpc>
                <a:spcPct val="150000"/>
              </a:lnSpc>
              <a:defRPr/>
            </a:pPr>
            <a:endParaRPr lang="fa-IR" sz="800" b="1" dirty="0">
              <a:cs typeface="B Lotus" pitchFamily="2" charset="-78"/>
            </a:endParaRPr>
          </a:p>
          <a:p>
            <a:pPr algn="just">
              <a:lnSpc>
                <a:spcPct val="150000"/>
              </a:lnSpc>
              <a:defRPr/>
            </a:pPr>
            <a:endParaRPr lang="fa-IR" sz="800" b="1" dirty="0">
              <a:cs typeface="B Lotus" pitchFamily="2" charset="-78"/>
            </a:endParaRPr>
          </a:p>
          <a:p>
            <a:pPr algn="just">
              <a:lnSpc>
                <a:spcPct val="150000"/>
              </a:lnSpc>
              <a:defRPr/>
            </a:pPr>
            <a:r>
              <a:rPr lang="fa-IR" sz="1900" b="1" dirty="0">
                <a:cs typeface="B Lotus" pitchFamily="2" charset="-78"/>
              </a:rPr>
              <a:t>در مشاوره گروهى معمولاً، گفتگوها بين مشاور و افراد گروه ، آغاز مى شود ولی كاراصلى مشاور اين است كه آشنايی ابتدايى اعضا با هم را تسهيل كند و قدمهاى اوليه را برای عميق تر شدن حسن توجه اعضاء بردارد.</a:t>
            </a:r>
            <a:endParaRPr lang="en-US" sz="1900" b="1" dirty="0">
              <a:cs typeface="B Lotus" pitchFamily="2" charset="-78"/>
            </a:endParaRPr>
          </a:p>
        </p:txBody>
      </p:sp>
      <p:sp>
        <p:nvSpPr>
          <p:cNvPr id="4" name="Slide Number Placeholder 3"/>
          <p:cNvSpPr>
            <a:spLocks noGrp="1"/>
          </p:cNvSpPr>
          <p:nvPr>
            <p:ph type="sldNum" sz="quarter" idx="12"/>
          </p:nvPr>
        </p:nvSpPr>
        <p:spPr/>
        <p:txBody>
          <a:bodyPr/>
          <a:lstStyle/>
          <a:p>
            <a:pPr>
              <a:defRPr/>
            </a:pPr>
            <a:fld id="{4806A995-7345-4748-B1D1-B4556EEE014E}" type="slidenum">
              <a:rPr lang="fa-IR" smtClean="0"/>
              <a:pPr>
                <a:defRPr/>
              </a:pPr>
              <a:t>13</a:t>
            </a:fld>
            <a:endParaRPr lang="fa-I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Administrator\Desktop\برنامه جدید\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ChangeArrowheads="1"/>
          </p:cNvSpPr>
          <p:nvPr/>
        </p:nvSpPr>
        <p:spPr bwMode="auto">
          <a:xfrm>
            <a:off x="3168650" y="620713"/>
            <a:ext cx="5507038"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lnSpc>
                <a:spcPct val="115000"/>
              </a:lnSpc>
              <a:defRPr/>
            </a:pPr>
            <a:r>
              <a:rPr lang="fa-IR" sz="2700" b="1" dirty="0">
                <a:solidFill>
                  <a:schemeClr val="accent1">
                    <a:lumMod val="75000"/>
                  </a:schemeClr>
                </a:solidFill>
                <a:latin typeface="Times New Roman" pitchFamily="18" charset="0"/>
                <a:ea typeface="Times New Roman" pitchFamily="18" charset="0"/>
                <a:cs typeface="B Roya" pitchFamily="2" charset="-78"/>
              </a:rPr>
              <a:t>اهداف طرح نظام جامع آموزشی-تربیتی خانواده</a:t>
            </a:r>
            <a:endParaRPr lang="en-US" sz="2700" b="1" dirty="0">
              <a:solidFill>
                <a:schemeClr val="accent1">
                  <a:lumMod val="75000"/>
                </a:schemeClr>
              </a:solidFill>
              <a:ea typeface="Calibri" pitchFamily="34" charset="0"/>
              <a:cs typeface="B Roya" pitchFamily="2" charset="-78"/>
            </a:endParaRPr>
          </a:p>
        </p:txBody>
      </p:sp>
      <p:sp>
        <p:nvSpPr>
          <p:cNvPr id="15364" name="Rectangle 3"/>
          <p:cNvSpPr>
            <a:spLocks noChangeArrowheads="1"/>
          </p:cNvSpPr>
          <p:nvPr/>
        </p:nvSpPr>
        <p:spPr bwMode="auto">
          <a:xfrm>
            <a:off x="539750" y="1327150"/>
            <a:ext cx="8208963"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ar-SA" sz="1900" b="1">
                <a:solidFill>
                  <a:srgbClr val="000000"/>
                </a:solidFill>
                <a:latin typeface="Times New Roman" pitchFamily="18" charset="0"/>
                <a:ea typeface="Times New Roman" pitchFamily="18" charset="0"/>
                <a:cs typeface="B Lotus" pitchFamily="2" charset="-78"/>
              </a:rPr>
              <a:t>- تحكيم بنيان خانواده.</a:t>
            </a:r>
          </a:p>
          <a:p>
            <a:pPr algn="just">
              <a:lnSpc>
                <a:spcPct val="150000"/>
              </a:lnSpc>
            </a:pPr>
            <a:r>
              <a:rPr lang="ar-SA" sz="1900" b="1">
                <a:solidFill>
                  <a:srgbClr val="000000"/>
                </a:solidFill>
                <a:latin typeface="Times New Roman" pitchFamily="18" charset="0"/>
                <a:ea typeface="Times New Roman" pitchFamily="18" charset="0"/>
                <a:cs typeface="B Lotus" pitchFamily="2" charset="-78"/>
              </a:rPr>
              <a:t>- احياي عزت و كرامت فردي، خانوادگي. </a:t>
            </a:r>
          </a:p>
          <a:p>
            <a:pPr algn="just">
              <a:lnSpc>
                <a:spcPct val="150000"/>
              </a:lnSpc>
            </a:pPr>
            <a:r>
              <a:rPr lang="ar-SA" sz="1900" b="1">
                <a:solidFill>
                  <a:srgbClr val="000000"/>
                </a:solidFill>
                <a:latin typeface="Times New Roman" pitchFamily="18" charset="0"/>
                <a:ea typeface="Times New Roman" pitchFamily="18" charset="0"/>
                <a:cs typeface="B Lotus" pitchFamily="2" charset="-78"/>
              </a:rPr>
              <a:t>- تقويت مشاركت اجتماعي خانواده‌ها .</a:t>
            </a:r>
          </a:p>
          <a:p>
            <a:pPr algn="just">
              <a:lnSpc>
                <a:spcPct val="150000"/>
              </a:lnSpc>
            </a:pPr>
            <a:r>
              <a:rPr lang="ar-SA" sz="1900" b="1">
                <a:solidFill>
                  <a:srgbClr val="000000"/>
                </a:solidFill>
                <a:latin typeface="Times New Roman" pitchFamily="18" charset="0"/>
                <a:ea typeface="Times New Roman" pitchFamily="18" charset="0"/>
                <a:cs typeface="B Lotus" pitchFamily="2" charset="-78"/>
              </a:rPr>
              <a:t>-  اصلاح الگوي مصرف در سبك زندگي .</a:t>
            </a:r>
          </a:p>
          <a:p>
            <a:pPr algn="just">
              <a:lnSpc>
                <a:spcPct val="150000"/>
              </a:lnSpc>
            </a:pPr>
            <a:r>
              <a:rPr lang="ar-SA" sz="1900" b="1">
                <a:solidFill>
                  <a:srgbClr val="000000"/>
                </a:solidFill>
                <a:latin typeface="Times New Roman" pitchFamily="18" charset="0"/>
                <a:ea typeface="Times New Roman" pitchFamily="18" charset="0"/>
                <a:cs typeface="B Lotus" pitchFamily="2" charset="-78"/>
              </a:rPr>
              <a:t>-  واكسيناسيون خانواده در مقابل تهديدهاي محيطي. </a:t>
            </a:r>
          </a:p>
          <a:p>
            <a:pPr algn="just">
              <a:lnSpc>
                <a:spcPct val="150000"/>
              </a:lnSpc>
            </a:pPr>
            <a:r>
              <a:rPr lang="ar-SA" sz="1900" b="1">
                <a:solidFill>
                  <a:srgbClr val="000000"/>
                </a:solidFill>
                <a:latin typeface="Times New Roman" pitchFamily="18" charset="0"/>
                <a:ea typeface="Times New Roman" pitchFamily="18" charset="0"/>
                <a:cs typeface="B Lotus" pitchFamily="2" charset="-78"/>
              </a:rPr>
              <a:t>- آموزش‌ مهارت‌هاي زندگي به خانواده‌ها بمنظور ايجاد سازگاري .</a:t>
            </a:r>
          </a:p>
          <a:p>
            <a:pPr algn="just">
              <a:lnSpc>
                <a:spcPct val="150000"/>
              </a:lnSpc>
            </a:pPr>
            <a:r>
              <a:rPr lang="ar-SA" sz="1900" b="1">
                <a:solidFill>
                  <a:srgbClr val="000000"/>
                </a:solidFill>
                <a:latin typeface="Times New Roman" pitchFamily="18" charset="0"/>
                <a:ea typeface="Times New Roman" pitchFamily="18" charset="0"/>
                <a:cs typeface="B Lotus" pitchFamily="2" charset="-78"/>
              </a:rPr>
              <a:t>- ايجاد زمينه براي بهره‌مندي كلية اعضاء خانواده از خدمات فرهنگي .</a:t>
            </a:r>
          </a:p>
          <a:p>
            <a:pPr algn="just">
              <a:lnSpc>
                <a:spcPct val="150000"/>
              </a:lnSpc>
            </a:pPr>
            <a:r>
              <a:rPr lang="ar-SA" sz="1900" b="1">
                <a:solidFill>
                  <a:srgbClr val="000000"/>
                </a:solidFill>
                <a:latin typeface="Times New Roman" pitchFamily="18" charset="0"/>
                <a:ea typeface="Times New Roman" pitchFamily="18" charset="0"/>
                <a:cs typeface="B Lotus" pitchFamily="2" charset="-78"/>
              </a:rPr>
              <a:t>-شناسايي ظرفيت‌ها،استعدادها</a:t>
            </a:r>
            <a:r>
              <a:rPr lang="fa-IR" sz="1900" b="1">
                <a:solidFill>
                  <a:srgbClr val="000000"/>
                </a:solidFill>
                <a:latin typeface="Times New Roman" pitchFamily="18" charset="0"/>
                <a:ea typeface="Times New Roman" pitchFamily="18" charset="0"/>
                <a:cs typeface="B Lotus" pitchFamily="2" charset="-78"/>
              </a:rPr>
              <a:t>.</a:t>
            </a:r>
            <a:endParaRPr lang="ar-SA" sz="1900" b="1">
              <a:solidFill>
                <a:srgbClr val="000000"/>
              </a:solidFill>
              <a:latin typeface="Times New Roman" pitchFamily="18" charset="0"/>
              <a:ea typeface="Times New Roman" pitchFamily="18" charset="0"/>
              <a:cs typeface="B Lotus" pitchFamily="2" charset="-78"/>
            </a:endParaRPr>
          </a:p>
          <a:p>
            <a:pPr algn="just">
              <a:lnSpc>
                <a:spcPct val="150000"/>
              </a:lnSpc>
            </a:pPr>
            <a:r>
              <a:rPr lang="ar-SA" sz="1900" b="1">
                <a:solidFill>
                  <a:srgbClr val="000000"/>
                </a:solidFill>
                <a:latin typeface="Times New Roman" pitchFamily="18" charset="0"/>
                <a:ea typeface="Times New Roman" pitchFamily="18" charset="0"/>
                <a:cs typeface="B Lotus" pitchFamily="2" charset="-78"/>
              </a:rPr>
              <a:t>- تقويت بصيرت ديني براي مقابله با آسيب هاي فرهنگي</a:t>
            </a:r>
            <a:r>
              <a:rPr lang="fa-IR" sz="1900" b="1">
                <a:solidFill>
                  <a:srgbClr val="000000"/>
                </a:solidFill>
                <a:latin typeface="Times New Roman" pitchFamily="18" charset="0"/>
                <a:ea typeface="Times New Roman" pitchFamily="18" charset="0"/>
                <a:cs typeface="B Lotus" pitchFamily="2" charset="-78"/>
              </a:rPr>
              <a:t>.</a:t>
            </a:r>
            <a:endParaRPr lang="ar-SA" sz="1900" b="1">
              <a:solidFill>
                <a:srgbClr val="000000"/>
              </a:solidFill>
              <a:latin typeface="Times New Roman" pitchFamily="18" charset="0"/>
              <a:ea typeface="Times New Roman" pitchFamily="18" charset="0"/>
              <a:cs typeface="B Lotus" pitchFamily="2" charset="-78"/>
            </a:endParaRPr>
          </a:p>
          <a:p>
            <a:pPr algn="just">
              <a:lnSpc>
                <a:spcPct val="150000"/>
              </a:lnSpc>
            </a:pPr>
            <a:r>
              <a:rPr lang="ar-SA" sz="1900" b="1">
                <a:solidFill>
                  <a:srgbClr val="000000"/>
                </a:solidFill>
                <a:latin typeface="Times New Roman" pitchFamily="18" charset="0"/>
                <a:ea typeface="Times New Roman" pitchFamily="18" charset="0"/>
                <a:cs typeface="B Lotus" pitchFamily="2" charset="-78"/>
              </a:rPr>
              <a:t>- ترويج فرهنگ كار و تلاش و تقويت روحيه اعتماد به نفس و خودباوري</a:t>
            </a:r>
            <a:r>
              <a:rPr lang="fa-IR" sz="1900" b="1">
                <a:solidFill>
                  <a:srgbClr val="000000"/>
                </a:solidFill>
                <a:latin typeface="Times New Roman" pitchFamily="18" charset="0"/>
                <a:ea typeface="Times New Roman" pitchFamily="18" charset="0"/>
                <a:cs typeface="B Lotus" pitchFamily="2" charset="-78"/>
              </a:rPr>
              <a:t>.</a:t>
            </a:r>
            <a:endParaRPr lang="ar-SA" sz="1900" b="1">
              <a:solidFill>
                <a:srgbClr val="000000"/>
              </a:solidFill>
              <a:latin typeface="Times New Roman" pitchFamily="18" charset="0"/>
              <a:ea typeface="Times New Roman" pitchFamily="18" charset="0"/>
              <a:cs typeface="B Lotus" pitchFamily="2" charset="-78"/>
            </a:endParaRPr>
          </a:p>
        </p:txBody>
      </p:sp>
      <p:sp>
        <p:nvSpPr>
          <p:cNvPr id="4" name="Slide Number Placeholder 3"/>
          <p:cNvSpPr>
            <a:spLocks noGrp="1"/>
          </p:cNvSpPr>
          <p:nvPr>
            <p:ph type="sldNum" sz="quarter" idx="12"/>
          </p:nvPr>
        </p:nvSpPr>
        <p:spPr/>
        <p:txBody>
          <a:bodyPr/>
          <a:lstStyle/>
          <a:p>
            <a:pPr>
              <a:defRPr/>
            </a:pPr>
            <a:fld id="{56E2BA4E-2ED1-4372-9602-9C4649F4BDA6}" type="slidenum">
              <a:rPr lang="fa-IR" smtClean="0"/>
              <a:pPr>
                <a:defRPr/>
              </a:pPr>
              <a:t>14</a:t>
            </a:fld>
            <a:endParaRPr lang="fa-I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Administrator\Desktop\برنامه جدید\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9144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ChangeArrowheads="1"/>
          </p:cNvSpPr>
          <p:nvPr/>
        </p:nvSpPr>
        <p:spPr bwMode="auto">
          <a:xfrm>
            <a:off x="5100638" y="476250"/>
            <a:ext cx="36480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lnSpc>
                <a:spcPct val="115000"/>
              </a:lnSpc>
              <a:defRPr/>
            </a:pPr>
            <a:r>
              <a:rPr lang="fa-IR" sz="2500" b="1" dirty="0">
                <a:solidFill>
                  <a:schemeClr val="accent1">
                    <a:lumMod val="75000"/>
                  </a:schemeClr>
                </a:solidFill>
                <a:latin typeface="Times New Roman" pitchFamily="18" charset="0"/>
                <a:ea typeface="Times New Roman" pitchFamily="18" charset="0"/>
                <a:cs typeface="B Roya" pitchFamily="2" charset="-78"/>
              </a:rPr>
              <a:t>اهداف اصلی 6 بعد آموزشی طرح</a:t>
            </a:r>
            <a:endParaRPr lang="en-US" sz="2500" b="1" dirty="0">
              <a:solidFill>
                <a:schemeClr val="accent1">
                  <a:lumMod val="75000"/>
                </a:schemeClr>
              </a:solidFill>
              <a:ea typeface="Calibri" pitchFamily="34" charset="0"/>
              <a:cs typeface="B Roya" pitchFamily="2" charset="-78"/>
            </a:endParaRPr>
          </a:p>
        </p:txBody>
      </p:sp>
      <p:sp>
        <p:nvSpPr>
          <p:cNvPr id="16388" name="Rectangle 3"/>
          <p:cNvSpPr>
            <a:spLocks noChangeArrowheads="1"/>
          </p:cNvSpPr>
          <p:nvPr/>
        </p:nvSpPr>
        <p:spPr bwMode="auto">
          <a:xfrm>
            <a:off x="539750" y="1042988"/>
            <a:ext cx="8208963"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fa-IR" sz="1900" b="1">
                <a:solidFill>
                  <a:srgbClr val="000000"/>
                </a:solidFill>
                <a:latin typeface="Times New Roman" pitchFamily="18" charset="0"/>
                <a:ea typeface="Times New Roman" pitchFamily="18" charset="0"/>
                <a:cs typeface="B Roya" pitchFamily="2" charset="-78"/>
              </a:rPr>
              <a:t>1)</a:t>
            </a:r>
            <a:r>
              <a:rPr lang="ar-SA" sz="1900" b="1">
                <a:solidFill>
                  <a:srgbClr val="000000"/>
                </a:solidFill>
                <a:latin typeface="Times New Roman" pitchFamily="18" charset="0"/>
                <a:ea typeface="Times New Roman" pitchFamily="18" charset="0"/>
                <a:cs typeface="B Roya" pitchFamily="2" charset="-78"/>
              </a:rPr>
              <a:t>هدف بعد دینی :</a:t>
            </a:r>
            <a:r>
              <a:rPr lang="fa-IR" sz="1900" b="1">
                <a:solidFill>
                  <a:srgbClr val="000000"/>
                </a:solidFill>
                <a:latin typeface="Times New Roman" pitchFamily="18" charset="0"/>
                <a:ea typeface="Times New Roman" pitchFamily="18" charset="0"/>
                <a:cs typeface="B Roya" pitchFamily="2" charset="-78"/>
              </a:rPr>
              <a:t> </a:t>
            </a:r>
            <a:r>
              <a:rPr lang="ar-SA" sz="1900" b="1">
                <a:solidFill>
                  <a:srgbClr val="000000"/>
                </a:solidFill>
                <a:latin typeface="Times New Roman" pitchFamily="18" charset="0"/>
                <a:ea typeface="Times New Roman" pitchFamily="18" charset="0"/>
                <a:cs typeface="B Lotus" pitchFamily="2" charset="-78"/>
              </a:rPr>
              <a:t>مهمترين بُعد </a:t>
            </a:r>
            <a:r>
              <a:rPr lang="fa-IR" sz="1900" b="1">
                <a:solidFill>
                  <a:srgbClr val="000000"/>
                </a:solidFill>
                <a:latin typeface="Times New Roman" pitchFamily="18" charset="0"/>
                <a:ea typeface="Times New Roman" pitchFamily="18" charset="0"/>
                <a:cs typeface="B Lotus" pitchFamily="2" charset="-78"/>
              </a:rPr>
              <a:t>آموزشی که </a:t>
            </a:r>
            <a:r>
              <a:rPr lang="ar-SA" sz="1900" b="1">
                <a:solidFill>
                  <a:srgbClr val="000000"/>
                </a:solidFill>
                <a:latin typeface="Times New Roman" pitchFamily="18" charset="0"/>
                <a:ea typeface="Times New Roman" pitchFamily="18" charset="0"/>
                <a:cs typeface="B Lotus" pitchFamily="2" charset="-78"/>
              </a:rPr>
              <a:t>جهت دهنده ساير ابعاداست و اين باور قطعي است كه اگر خانواده ها و افراد در اين بُعد تقويت شوند، در ساير ابعاد پيشرفت چشم گيري دارند، زيرا كه ساير مسائل از بطن دين ميجوشند</a:t>
            </a:r>
            <a:r>
              <a:rPr lang="fa-IR" sz="1900" b="1">
                <a:solidFill>
                  <a:srgbClr val="000000"/>
                </a:solidFill>
                <a:latin typeface="Times New Roman" pitchFamily="18" charset="0"/>
                <a:ea typeface="Times New Roman" pitchFamily="18" charset="0"/>
                <a:cs typeface="B Lotus" pitchFamily="2" charset="-78"/>
              </a:rPr>
              <a:t>.</a:t>
            </a:r>
          </a:p>
          <a:p>
            <a:pPr algn="just">
              <a:lnSpc>
                <a:spcPct val="150000"/>
              </a:lnSpc>
            </a:pPr>
            <a:endParaRPr lang="fa-IR" sz="500" b="1">
              <a:solidFill>
                <a:srgbClr val="000000"/>
              </a:solidFill>
              <a:latin typeface="Times New Roman" pitchFamily="18" charset="0"/>
              <a:ea typeface="Times New Roman" pitchFamily="18" charset="0"/>
              <a:cs typeface="B Lotus" pitchFamily="2" charset="-78"/>
            </a:endParaRPr>
          </a:p>
          <a:p>
            <a:pPr algn="just">
              <a:lnSpc>
                <a:spcPct val="150000"/>
              </a:lnSpc>
            </a:pPr>
            <a:endParaRPr lang="fa-IR" sz="500" b="1">
              <a:solidFill>
                <a:srgbClr val="000000"/>
              </a:solidFill>
              <a:latin typeface="Times New Roman" pitchFamily="18" charset="0"/>
              <a:ea typeface="Times New Roman" pitchFamily="18" charset="0"/>
              <a:cs typeface="B Lotus" pitchFamily="2" charset="-78"/>
            </a:endParaRPr>
          </a:p>
          <a:p>
            <a:pPr algn="just">
              <a:lnSpc>
                <a:spcPct val="150000"/>
              </a:lnSpc>
            </a:pPr>
            <a:r>
              <a:rPr lang="fa-IR" sz="1900" b="1">
                <a:solidFill>
                  <a:srgbClr val="000000"/>
                </a:solidFill>
                <a:latin typeface="Times New Roman" pitchFamily="18" charset="0"/>
                <a:ea typeface="Times New Roman" pitchFamily="18" charset="0"/>
                <a:cs typeface="B Roya" pitchFamily="2" charset="-78"/>
              </a:rPr>
              <a:t>2)</a:t>
            </a:r>
            <a:r>
              <a:rPr lang="ar-SA" sz="1900" b="1">
                <a:solidFill>
                  <a:srgbClr val="000000"/>
                </a:solidFill>
                <a:latin typeface="Times New Roman" pitchFamily="18" charset="0"/>
                <a:ea typeface="Times New Roman" pitchFamily="18" charset="0"/>
                <a:cs typeface="B Roya" pitchFamily="2" charset="-78"/>
              </a:rPr>
              <a:t>هدف بعد </a:t>
            </a:r>
            <a:r>
              <a:rPr lang="fa-IR" sz="1900" b="1">
                <a:solidFill>
                  <a:srgbClr val="000000"/>
                </a:solidFill>
                <a:latin typeface="Times New Roman" pitchFamily="18" charset="0"/>
                <a:ea typeface="Times New Roman" pitchFamily="18" charset="0"/>
                <a:cs typeface="B Roya" pitchFamily="2" charset="-78"/>
              </a:rPr>
              <a:t>فرهنگی: </a:t>
            </a:r>
            <a:r>
              <a:rPr lang="ar-SA" sz="1900" b="1">
                <a:solidFill>
                  <a:srgbClr val="000000"/>
                </a:solidFill>
                <a:latin typeface="Times New Roman" pitchFamily="18" charset="0"/>
                <a:ea typeface="Times New Roman" pitchFamily="18" charset="0"/>
                <a:cs typeface="B Roya" pitchFamily="2" charset="-78"/>
              </a:rPr>
              <a:t> </a:t>
            </a:r>
            <a:r>
              <a:rPr lang="ar-SA" sz="1900" b="1">
                <a:solidFill>
                  <a:srgbClr val="000000"/>
                </a:solidFill>
                <a:latin typeface="Times New Roman" pitchFamily="18" charset="0"/>
                <a:ea typeface="Times New Roman" pitchFamily="18" charset="0"/>
                <a:cs typeface="B Lotus" pitchFamily="2" charset="-78"/>
              </a:rPr>
              <a:t>توانمندی آگاهی و اطلاعات خانواده </a:t>
            </a:r>
            <a:r>
              <a:rPr lang="fa-IR" sz="1900" b="1">
                <a:solidFill>
                  <a:srgbClr val="000000"/>
                </a:solidFill>
                <a:latin typeface="Times New Roman" pitchFamily="18" charset="0"/>
                <a:ea typeface="Times New Roman" pitchFamily="18" charset="0"/>
                <a:cs typeface="B Lotus" pitchFamily="2" charset="-78"/>
              </a:rPr>
              <a:t>ها </a:t>
            </a:r>
            <a:r>
              <a:rPr lang="ar-SA" sz="1900" b="1">
                <a:solidFill>
                  <a:srgbClr val="000000"/>
                </a:solidFill>
                <a:latin typeface="Times New Roman" pitchFamily="18" charset="0"/>
                <a:ea typeface="Times New Roman" pitchFamily="18" charset="0"/>
                <a:cs typeface="B Lotus" pitchFamily="2" charset="-78"/>
              </a:rPr>
              <a:t>در زمنیه های  اجتماعی و فرهنگی </a:t>
            </a:r>
            <a:r>
              <a:rPr lang="fa-IR" sz="1900" b="1">
                <a:solidFill>
                  <a:srgbClr val="000000"/>
                </a:solidFill>
                <a:latin typeface="Times New Roman" pitchFamily="18" charset="0"/>
                <a:ea typeface="Times New Roman" pitchFamily="18" charset="0"/>
                <a:cs typeface="B Lotus" pitchFamily="2" charset="-78"/>
              </a:rPr>
              <a:t>.</a:t>
            </a:r>
          </a:p>
          <a:p>
            <a:pPr algn="just">
              <a:lnSpc>
                <a:spcPct val="150000"/>
              </a:lnSpc>
            </a:pPr>
            <a:endParaRPr lang="fa-IR" sz="500" b="1">
              <a:solidFill>
                <a:srgbClr val="000000"/>
              </a:solidFill>
              <a:latin typeface="Times New Roman" pitchFamily="18" charset="0"/>
              <a:ea typeface="Times New Roman" pitchFamily="18" charset="0"/>
              <a:cs typeface="B Lotus" pitchFamily="2" charset="-78"/>
            </a:endParaRPr>
          </a:p>
          <a:p>
            <a:pPr algn="just">
              <a:lnSpc>
                <a:spcPct val="150000"/>
              </a:lnSpc>
            </a:pPr>
            <a:endParaRPr lang="fa-IR" sz="500" b="1">
              <a:solidFill>
                <a:srgbClr val="000000"/>
              </a:solidFill>
              <a:latin typeface="Times New Roman" pitchFamily="18" charset="0"/>
              <a:ea typeface="Times New Roman" pitchFamily="18" charset="0"/>
              <a:cs typeface="B Lotus" pitchFamily="2" charset="-78"/>
            </a:endParaRPr>
          </a:p>
          <a:p>
            <a:pPr algn="just">
              <a:lnSpc>
                <a:spcPct val="150000"/>
              </a:lnSpc>
            </a:pPr>
            <a:r>
              <a:rPr lang="fa-IR" sz="1900" b="1">
                <a:solidFill>
                  <a:srgbClr val="000000"/>
                </a:solidFill>
                <a:latin typeface="Times New Roman" pitchFamily="18" charset="0"/>
                <a:ea typeface="Times New Roman" pitchFamily="18" charset="0"/>
                <a:cs typeface="B Roya" pitchFamily="2" charset="-78"/>
              </a:rPr>
              <a:t>3)هدف بعد رفتاری: </a:t>
            </a:r>
            <a:r>
              <a:rPr lang="fa-IR" sz="1900" b="1">
                <a:solidFill>
                  <a:srgbClr val="000000"/>
                </a:solidFill>
                <a:latin typeface="Times New Roman" pitchFamily="18" charset="0"/>
                <a:ea typeface="Times New Roman" pitchFamily="18" charset="0"/>
                <a:cs typeface="B Lotus" pitchFamily="2" charset="-78"/>
              </a:rPr>
              <a:t>آشنایی </a:t>
            </a:r>
            <a:r>
              <a:rPr lang="ar-SA" sz="1900" b="1">
                <a:solidFill>
                  <a:srgbClr val="000000"/>
                </a:solidFill>
                <a:latin typeface="Times New Roman" pitchFamily="18" charset="0"/>
                <a:ea typeface="Times New Roman" pitchFamily="18" charset="0"/>
                <a:cs typeface="B Lotus" pitchFamily="2" charset="-78"/>
              </a:rPr>
              <a:t>فرد با اصول روابط بين فردي </a:t>
            </a:r>
            <a:r>
              <a:rPr lang="fa-IR" sz="1900" b="1">
                <a:solidFill>
                  <a:srgbClr val="000000"/>
                </a:solidFill>
                <a:latin typeface="Times New Roman" pitchFamily="18" charset="0"/>
                <a:ea typeface="Times New Roman" pitchFamily="18" charset="0"/>
                <a:cs typeface="B Lotus" pitchFamily="2" charset="-78"/>
              </a:rPr>
              <a:t>، </a:t>
            </a:r>
            <a:r>
              <a:rPr lang="ar-SA" sz="1900" b="1">
                <a:solidFill>
                  <a:srgbClr val="000000"/>
                </a:solidFill>
                <a:latin typeface="Times New Roman" pitchFamily="18" charset="0"/>
                <a:ea typeface="Times New Roman" pitchFamily="18" charset="0"/>
                <a:cs typeface="B Lotus" pitchFamily="2" charset="-78"/>
              </a:rPr>
              <a:t>اقدامات پيشگيرانه و اصلاحي در خصوص آسيبهاي </a:t>
            </a:r>
            <a:r>
              <a:rPr lang="fa-IR" sz="1900" b="1">
                <a:solidFill>
                  <a:srgbClr val="000000"/>
                </a:solidFill>
                <a:latin typeface="Times New Roman" pitchFamily="18" charset="0"/>
                <a:ea typeface="Times New Roman" pitchFamily="18" charset="0"/>
                <a:cs typeface="B Lotus" pitchFamily="2" charset="-78"/>
              </a:rPr>
              <a:t>روانی </a:t>
            </a:r>
            <a:r>
              <a:rPr lang="ar-SA" sz="1900" b="1">
                <a:solidFill>
                  <a:srgbClr val="000000"/>
                </a:solidFill>
                <a:latin typeface="Times New Roman" pitchFamily="18" charset="0"/>
                <a:ea typeface="Times New Roman" pitchFamily="18" charset="0"/>
                <a:cs typeface="B Lotus" pitchFamily="2" charset="-78"/>
              </a:rPr>
              <a:t>و اقداماتي نيز در خصوص نگرانيهاي گذشته و دغدغه هاي آينده</a:t>
            </a:r>
            <a:r>
              <a:rPr lang="fa-IR" sz="1900" b="1">
                <a:solidFill>
                  <a:srgbClr val="000000"/>
                </a:solidFill>
                <a:latin typeface="Times New Roman" pitchFamily="18" charset="0"/>
                <a:ea typeface="Times New Roman" pitchFamily="18" charset="0"/>
                <a:cs typeface="B Lotus" pitchFamily="2" charset="-78"/>
              </a:rPr>
              <a:t>.</a:t>
            </a:r>
          </a:p>
          <a:p>
            <a:pPr algn="just">
              <a:lnSpc>
                <a:spcPct val="150000"/>
              </a:lnSpc>
            </a:pPr>
            <a:endParaRPr lang="fa-IR" sz="500" b="1">
              <a:solidFill>
                <a:srgbClr val="000000"/>
              </a:solidFill>
              <a:latin typeface="Times New Roman" pitchFamily="18" charset="0"/>
              <a:ea typeface="Times New Roman" pitchFamily="18" charset="0"/>
              <a:cs typeface="B Lotus" pitchFamily="2" charset="-78"/>
            </a:endParaRPr>
          </a:p>
          <a:p>
            <a:pPr algn="just">
              <a:lnSpc>
                <a:spcPct val="150000"/>
              </a:lnSpc>
            </a:pPr>
            <a:endParaRPr lang="fa-IR" sz="500" b="1">
              <a:solidFill>
                <a:srgbClr val="000000"/>
              </a:solidFill>
              <a:latin typeface="Times New Roman" pitchFamily="18" charset="0"/>
              <a:ea typeface="Times New Roman" pitchFamily="18" charset="0"/>
              <a:cs typeface="B Lotus" pitchFamily="2" charset="-78"/>
            </a:endParaRPr>
          </a:p>
          <a:p>
            <a:pPr algn="just">
              <a:lnSpc>
                <a:spcPct val="150000"/>
              </a:lnSpc>
            </a:pPr>
            <a:r>
              <a:rPr lang="fa-IR" sz="1900" b="1">
                <a:solidFill>
                  <a:srgbClr val="000000"/>
                </a:solidFill>
                <a:latin typeface="Times New Roman" pitchFamily="18" charset="0"/>
                <a:ea typeface="Times New Roman" pitchFamily="18" charset="0"/>
                <a:cs typeface="B Roya" pitchFamily="2" charset="-78"/>
              </a:rPr>
              <a:t>4)هدف بعدتحصیلی: </a:t>
            </a:r>
            <a:r>
              <a:rPr lang="ar-SA" sz="1900" b="1">
                <a:solidFill>
                  <a:srgbClr val="000000"/>
                </a:solidFill>
                <a:latin typeface="Times New Roman" pitchFamily="18" charset="0"/>
                <a:ea typeface="Times New Roman" pitchFamily="18" charset="0"/>
                <a:cs typeface="B Lotus" pitchFamily="2" charset="-78"/>
              </a:rPr>
              <a:t>انگيزه بخشي به منظور سوادآموزي </a:t>
            </a:r>
            <a:r>
              <a:rPr lang="fa-IR" sz="1900" b="1">
                <a:solidFill>
                  <a:srgbClr val="000000"/>
                </a:solidFill>
                <a:latin typeface="Times New Roman" pitchFamily="18" charset="0"/>
                <a:ea typeface="Times New Roman" pitchFamily="18" charset="0"/>
                <a:cs typeface="B Lotus" pitchFamily="2" charset="-78"/>
              </a:rPr>
              <a:t>و</a:t>
            </a:r>
            <a:r>
              <a:rPr lang="ar-SA" sz="1900" b="1">
                <a:solidFill>
                  <a:srgbClr val="000000"/>
                </a:solidFill>
                <a:latin typeface="Times New Roman" pitchFamily="18" charset="0"/>
                <a:ea typeface="Times New Roman" pitchFamily="18" charset="0"/>
                <a:cs typeface="B Lotus" pitchFamily="2" charset="-78"/>
              </a:rPr>
              <a:t>انجام مشاوره وهدايت تحصيلي براي محصلين</a:t>
            </a:r>
            <a:endParaRPr lang="fa-IR" sz="1900" b="1">
              <a:solidFill>
                <a:srgbClr val="000000"/>
              </a:solidFill>
              <a:latin typeface="Times New Roman" pitchFamily="18" charset="0"/>
              <a:ea typeface="Times New Roman" pitchFamily="18" charset="0"/>
              <a:cs typeface="B Lotus" pitchFamily="2" charset="-78"/>
            </a:endParaRPr>
          </a:p>
          <a:p>
            <a:pPr algn="just">
              <a:lnSpc>
                <a:spcPct val="150000"/>
              </a:lnSpc>
            </a:pPr>
            <a:endParaRPr lang="fa-IR" sz="500" b="1">
              <a:solidFill>
                <a:srgbClr val="000000"/>
              </a:solidFill>
              <a:latin typeface="Times New Roman" pitchFamily="18" charset="0"/>
              <a:ea typeface="Times New Roman" pitchFamily="18" charset="0"/>
              <a:cs typeface="B Lotus" pitchFamily="2" charset="-78"/>
            </a:endParaRPr>
          </a:p>
          <a:p>
            <a:pPr algn="just">
              <a:lnSpc>
                <a:spcPct val="150000"/>
              </a:lnSpc>
            </a:pPr>
            <a:endParaRPr lang="fa-IR" sz="500" b="1">
              <a:solidFill>
                <a:srgbClr val="000000"/>
              </a:solidFill>
              <a:latin typeface="Times New Roman" pitchFamily="18" charset="0"/>
              <a:ea typeface="Times New Roman" pitchFamily="18" charset="0"/>
              <a:cs typeface="B Lotus" pitchFamily="2" charset="-78"/>
            </a:endParaRPr>
          </a:p>
          <a:p>
            <a:pPr algn="just">
              <a:lnSpc>
                <a:spcPct val="150000"/>
              </a:lnSpc>
            </a:pPr>
            <a:r>
              <a:rPr lang="fa-IR" sz="1900" b="1">
                <a:solidFill>
                  <a:srgbClr val="000000"/>
                </a:solidFill>
                <a:latin typeface="Times New Roman" pitchFamily="18" charset="0"/>
                <a:ea typeface="Times New Roman" pitchFamily="18" charset="0"/>
                <a:cs typeface="B Roya" pitchFamily="2" charset="-78"/>
              </a:rPr>
              <a:t>5)هدف بعدبهداشتی:  </a:t>
            </a:r>
            <a:r>
              <a:rPr lang="ar-SA" sz="1900" b="1">
                <a:solidFill>
                  <a:srgbClr val="000000"/>
                </a:solidFill>
                <a:latin typeface="Times New Roman" pitchFamily="18" charset="0"/>
                <a:ea typeface="Times New Roman" pitchFamily="18" charset="0"/>
                <a:cs typeface="B Lotus" pitchFamily="2" charset="-78"/>
              </a:rPr>
              <a:t>ارتقاء سطح بهداشت فردی، سلامت فردی</a:t>
            </a:r>
            <a:r>
              <a:rPr lang="fa-IR" sz="1900" b="1">
                <a:solidFill>
                  <a:srgbClr val="000000"/>
                </a:solidFill>
                <a:latin typeface="Times New Roman" pitchFamily="18" charset="0"/>
                <a:ea typeface="Times New Roman" pitchFamily="18" charset="0"/>
                <a:cs typeface="B Lotus" pitchFamily="2" charset="-78"/>
              </a:rPr>
              <a:t> و </a:t>
            </a:r>
            <a:r>
              <a:rPr lang="ar-SA" sz="1900" b="1">
                <a:solidFill>
                  <a:srgbClr val="000000"/>
                </a:solidFill>
                <a:latin typeface="Times New Roman" pitchFamily="18" charset="0"/>
                <a:ea typeface="Times New Roman" pitchFamily="18" charset="0"/>
                <a:cs typeface="B Lotus" pitchFamily="2" charset="-78"/>
              </a:rPr>
              <a:t>سلامت خانواده</a:t>
            </a:r>
            <a:endParaRPr lang="fa-IR" sz="1900" b="1">
              <a:solidFill>
                <a:srgbClr val="000000"/>
              </a:solidFill>
              <a:latin typeface="Times New Roman" pitchFamily="18" charset="0"/>
              <a:ea typeface="Times New Roman" pitchFamily="18" charset="0"/>
              <a:cs typeface="B Lotus" pitchFamily="2" charset="-78"/>
            </a:endParaRPr>
          </a:p>
          <a:p>
            <a:pPr algn="just">
              <a:lnSpc>
                <a:spcPct val="150000"/>
              </a:lnSpc>
            </a:pPr>
            <a:endParaRPr lang="fa-IR" sz="500" b="1">
              <a:solidFill>
                <a:srgbClr val="000000"/>
              </a:solidFill>
              <a:latin typeface="Times New Roman" pitchFamily="18" charset="0"/>
              <a:ea typeface="Times New Roman" pitchFamily="18" charset="0"/>
              <a:cs typeface="B Lotus" pitchFamily="2" charset="-78"/>
            </a:endParaRPr>
          </a:p>
          <a:p>
            <a:pPr algn="just">
              <a:lnSpc>
                <a:spcPct val="150000"/>
              </a:lnSpc>
            </a:pPr>
            <a:endParaRPr lang="fa-IR" sz="500" b="1">
              <a:solidFill>
                <a:srgbClr val="000000"/>
              </a:solidFill>
              <a:latin typeface="Times New Roman" pitchFamily="18" charset="0"/>
              <a:ea typeface="Times New Roman" pitchFamily="18" charset="0"/>
              <a:cs typeface="B Lotus" pitchFamily="2" charset="-78"/>
            </a:endParaRPr>
          </a:p>
          <a:p>
            <a:pPr algn="just">
              <a:lnSpc>
                <a:spcPct val="150000"/>
              </a:lnSpc>
            </a:pPr>
            <a:r>
              <a:rPr lang="fa-IR" sz="1900" b="1">
                <a:solidFill>
                  <a:srgbClr val="000000"/>
                </a:solidFill>
                <a:latin typeface="Times New Roman" pitchFamily="18" charset="0"/>
                <a:ea typeface="Times New Roman" pitchFamily="18" charset="0"/>
                <a:cs typeface="B Roya" pitchFamily="2" charset="-78"/>
              </a:rPr>
              <a:t>6)هدف بعداقتصادی: </a:t>
            </a:r>
            <a:r>
              <a:rPr lang="ar-SA" sz="1900" b="1">
                <a:solidFill>
                  <a:srgbClr val="000000"/>
                </a:solidFill>
                <a:latin typeface="Times New Roman" pitchFamily="18" charset="0"/>
                <a:ea typeface="Times New Roman" pitchFamily="18" charset="0"/>
                <a:cs typeface="B Lotus" pitchFamily="2" charset="-78"/>
              </a:rPr>
              <a:t>هدف فرهنگ سازي كسب وكار و همچنين تصحيح الگوي مصرف است. </a:t>
            </a:r>
          </a:p>
        </p:txBody>
      </p:sp>
      <p:sp>
        <p:nvSpPr>
          <p:cNvPr id="4" name="Slide Number Placeholder 3"/>
          <p:cNvSpPr>
            <a:spLocks noGrp="1"/>
          </p:cNvSpPr>
          <p:nvPr>
            <p:ph type="sldNum" sz="quarter" idx="12"/>
          </p:nvPr>
        </p:nvSpPr>
        <p:spPr/>
        <p:txBody>
          <a:bodyPr/>
          <a:lstStyle/>
          <a:p>
            <a:pPr>
              <a:defRPr/>
            </a:pPr>
            <a:fld id="{E479BC06-B9AB-4581-B128-3E90E0BFD049}" type="slidenum">
              <a:rPr lang="fa-IR" smtClean="0"/>
              <a:pPr>
                <a:defRPr/>
              </a:pPr>
              <a:t>15</a:t>
            </a:fld>
            <a:endParaRPr lang="fa-I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C:\Documents and Setting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ChangeArrowheads="1"/>
          </p:cNvSpPr>
          <p:nvPr/>
        </p:nvSpPr>
        <p:spPr bwMode="auto">
          <a:xfrm>
            <a:off x="468313" y="44450"/>
            <a:ext cx="8280400" cy="639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defRPr/>
            </a:pPr>
            <a:r>
              <a:rPr lang="fa-IR" sz="2700" b="1" dirty="0">
                <a:solidFill>
                  <a:schemeClr val="accent1">
                    <a:lumMod val="75000"/>
                  </a:schemeClr>
                </a:solidFill>
                <a:latin typeface="Times New Roman" pitchFamily="18" charset="0"/>
                <a:ea typeface="Times New Roman" pitchFamily="18" charset="0"/>
                <a:cs typeface="B Roya" pitchFamily="2" charset="-78"/>
              </a:rPr>
              <a:t>سیاست اجرایی و روند اجرای طرح:</a:t>
            </a:r>
          </a:p>
          <a:p>
            <a:pPr algn="just">
              <a:lnSpc>
                <a:spcPct val="150000"/>
              </a:lnSpc>
              <a:defRPr/>
            </a:pPr>
            <a:endParaRPr lang="fa-IR" sz="500" b="1" dirty="0">
              <a:solidFill>
                <a:prstClr val="black"/>
              </a:solidFill>
              <a:ea typeface="Calibri" pitchFamily="34" charset="0"/>
              <a:cs typeface="B Nasim" pitchFamily="2" charset="-78"/>
            </a:endParaRPr>
          </a:p>
          <a:p>
            <a:pPr algn="just">
              <a:lnSpc>
                <a:spcPct val="150000"/>
              </a:lnSpc>
              <a:defRPr/>
            </a:pPr>
            <a:r>
              <a:rPr lang="fa-IR" sz="1900" b="1" dirty="0">
                <a:solidFill>
                  <a:srgbClr val="000000"/>
                </a:solidFill>
                <a:ea typeface="Calibri" pitchFamily="34" charset="0"/>
                <a:cs typeface="B Lotus" pitchFamily="2" charset="-78"/>
              </a:rPr>
              <a:t>گام اول : شناسایی و معرفی خانواده های هدف </a:t>
            </a:r>
          </a:p>
          <a:p>
            <a:pPr algn="just">
              <a:lnSpc>
                <a:spcPct val="150000"/>
              </a:lnSpc>
              <a:defRPr/>
            </a:pPr>
            <a:r>
              <a:rPr lang="fa-IR" sz="1900" b="1" dirty="0">
                <a:solidFill>
                  <a:srgbClr val="000000"/>
                </a:solidFill>
                <a:ea typeface="Calibri" pitchFamily="34" charset="0"/>
                <a:cs typeface="B Lotus" pitchFamily="2" charset="-78"/>
              </a:rPr>
              <a:t>گام دوم : انتخاب و آموزش مشاورین دینی و خانواده :  </a:t>
            </a:r>
          </a:p>
          <a:p>
            <a:pPr algn="ctr">
              <a:lnSpc>
                <a:spcPct val="150000"/>
              </a:lnSpc>
              <a:defRPr/>
            </a:pPr>
            <a:r>
              <a:rPr lang="fa-IR" sz="1900" b="1" dirty="0">
                <a:solidFill>
                  <a:srgbClr val="000000"/>
                </a:solidFill>
                <a:ea typeface="Calibri" pitchFamily="34" charset="0"/>
                <a:cs typeface="B Lotus" pitchFamily="2" charset="-78"/>
              </a:rPr>
              <a:t>                                     مشاوره فردی و گروهی</a:t>
            </a:r>
          </a:p>
          <a:p>
            <a:pPr algn="just">
              <a:lnSpc>
                <a:spcPct val="150000"/>
              </a:lnSpc>
              <a:defRPr/>
            </a:pPr>
            <a:r>
              <a:rPr lang="fa-IR" sz="1900" b="1" dirty="0">
                <a:solidFill>
                  <a:srgbClr val="000000"/>
                </a:solidFill>
                <a:ea typeface="Calibri" pitchFamily="34" charset="0"/>
                <a:cs typeface="B Lotus" pitchFamily="2" charset="-78"/>
              </a:rPr>
              <a:t>گام سوم : شناسایی ، سطح سنجی و نیاز سنجی خانواده ها </a:t>
            </a:r>
          </a:p>
          <a:p>
            <a:pPr algn="ctr">
              <a:lnSpc>
                <a:spcPct val="150000"/>
              </a:lnSpc>
              <a:defRPr/>
            </a:pPr>
            <a:r>
              <a:rPr lang="fa-IR" sz="1900" b="1" dirty="0">
                <a:solidFill>
                  <a:srgbClr val="000000"/>
                </a:solidFill>
                <a:ea typeface="Calibri" pitchFamily="34" charset="0"/>
                <a:cs typeface="B Lotus" pitchFamily="2" charset="-78"/>
              </a:rPr>
              <a:t>                                                              حضور در منزل خانواده و دریافت اطلاعات </a:t>
            </a:r>
          </a:p>
          <a:p>
            <a:pPr algn="just">
              <a:lnSpc>
                <a:spcPct val="150000"/>
              </a:lnSpc>
              <a:defRPr/>
            </a:pPr>
            <a:r>
              <a:rPr lang="fa-IR" sz="1900" b="1" dirty="0">
                <a:solidFill>
                  <a:srgbClr val="000000"/>
                </a:solidFill>
                <a:ea typeface="Calibri" pitchFamily="34" charset="0"/>
                <a:cs typeface="B Lotus" pitchFamily="2" charset="-78"/>
              </a:rPr>
              <a:t>گام چهارم : طراحی شیوه های آموزش (13 روش آموزشی):</a:t>
            </a:r>
          </a:p>
          <a:p>
            <a:pPr algn="just">
              <a:lnSpc>
                <a:spcPct val="150000"/>
              </a:lnSpc>
              <a:defRPr/>
            </a:pPr>
            <a:r>
              <a:rPr lang="fa-IR" sz="1600" b="1" dirty="0">
                <a:solidFill>
                  <a:srgbClr val="000000"/>
                </a:solidFill>
                <a:ea typeface="Calibri" pitchFamily="34" charset="0"/>
                <a:cs typeface="B Lotus" pitchFamily="2" charset="-78"/>
              </a:rPr>
              <a:t>- طرح طبیب -مدرسه خانواده- آموزش چهره به چهره - برگزاری اردوهای خانوادگی و جهادی - برگزاری اردوهای تخصصی - همایش ومسابقات- طرح فلاح 8-مشاوره تلفنی- مراکزتخصصی مشاوره-مجلات دیداری، شنیداری و مکتوب</a:t>
            </a:r>
          </a:p>
          <a:p>
            <a:pPr marL="2954338" algn="just">
              <a:lnSpc>
                <a:spcPct val="150000"/>
              </a:lnSpc>
              <a:defRPr/>
            </a:pPr>
            <a:r>
              <a:rPr lang="fa-IR" sz="1900" b="1" dirty="0">
                <a:solidFill>
                  <a:srgbClr val="000000"/>
                </a:solidFill>
                <a:ea typeface="Calibri" pitchFamily="34" charset="0"/>
                <a:cs typeface="B Lotus" pitchFamily="2" charset="-78"/>
              </a:rPr>
              <a:t>گام پنجم :محتوا سازی وبومی سازی منابع وشیوه های آموزشی </a:t>
            </a:r>
          </a:p>
          <a:p>
            <a:pPr marL="2954338" algn="just">
              <a:lnSpc>
                <a:spcPct val="150000"/>
              </a:lnSpc>
              <a:defRPr/>
            </a:pPr>
            <a:r>
              <a:rPr lang="fa-IR" sz="1900" b="1" dirty="0">
                <a:solidFill>
                  <a:srgbClr val="000000"/>
                </a:solidFill>
                <a:ea typeface="Calibri" pitchFamily="34" charset="0"/>
                <a:cs typeface="B Lotus" pitchFamily="2" charset="-78"/>
              </a:rPr>
              <a:t>گام ششم : تهیه متدلوژي نقشه راه: مدل برنامه ريزي پويا </a:t>
            </a:r>
          </a:p>
          <a:p>
            <a:pPr marL="2954338" algn="just">
              <a:lnSpc>
                <a:spcPct val="150000"/>
              </a:lnSpc>
              <a:defRPr/>
            </a:pPr>
            <a:r>
              <a:rPr lang="fa-IR" sz="1900" b="1" dirty="0">
                <a:solidFill>
                  <a:srgbClr val="000000"/>
                </a:solidFill>
                <a:ea typeface="Calibri" pitchFamily="34" charset="0"/>
                <a:cs typeface="B Lotus" pitchFamily="2" charset="-78"/>
              </a:rPr>
              <a:t>گام هفتم : نظارت و ارزيابي ستادي و استاني بر اجراي طرح</a:t>
            </a:r>
          </a:p>
          <a:p>
            <a:pPr marL="2954338" algn="just">
              <a:lnSpc>
                <a:spcPct val="150000"/>
              </a:lnSpc>
              <a:defRPr/>
            </a:pPr>
            <a:r>
              <a:rPr lang="fa-IR" sz="1900" b="1" dirty="0">
                <a:solidFill>
                  <a:srgbClr val="000000"/>
                </a:solidFill>
                <a:ea typeface="Calibri" pitchFamily="34" charset="0"/>
                <a:cs typeface="B Lotus" pitchFamily="2" charset="-78"/>
              </a:rPr>
              <a:t>گام هشتم : انجام  اقدامات اصلاحي و بهبود مستمر</a:t>
            </a:r>
          </a:p>
          <a:p>
            <a:pPr marL="2954338" algn="just">
              <a:lnSpc>
                <a:spcPct val="150000"/>
              </a:lnSpc>
              <a:defRPr/>
            </a:pPr>
            <a:r>
              <a:rPr lang="fa-IR" sz="1900" b="1" dirty="0">
                <a:solidFill>
                  <a:srgbClr val="000000"/>
                </a:solidFill>
                <a:ea typeface="Calibri" pitchFamily="34" charset="0"/>
                <a:cs typeface="B Lotus" pitchFamily="2" charset="-78"/>
              </a:rPr>
              <a:t>گام نهم : جشن توانمندسازي فرهنگي خانواده</a:t>
            </a:r>
          </a:p>
        </p:txBody>
      </p:sp>
      <p:sp>
        <p:nvSpPr>
          <p:cNvPr id="4" name="Slide Number Placeholder 3"/>
          <p:cNvSpPr>
            <a:spLocks noGrp="1"/>
          </p:cNvSpPr>
          <p:nvPr>
            <p:ph type="sldNum" sz="quarter" idx="12"/>
          </p:nvPr>
        </p:nvSpPr>
        <p:spPr/>
        <p:txBody>
          <a:bodyPr/>
          <a:lstStyle/>
          <a:p>
            <a:pPr>
              <a:defRPr/>
            </a:pPr>
            <a:fld id="{733A23B3-49A5-496B-AAF4-66FAD6535AE0}" type="slidenum">
              <a:rPr lang="fa-IR" smtClean="0"/>
              <a:pPr>
                <a:defRPr/>
              </a:pPr>
              <a:t>16</a:t>
            </a:fld>
            <a:endParaRPr lang="fa-I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Administrator\Desktop\برنامه جدید\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9525"/>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ChangeArrowheads="1"/>
          </p:cNvSpPr>
          <p:nvPr/>
        </p:nvSpPr>
        <p:spPr bwMode="auto">
          <a:xfrm>
            <a:off x="6292850" y="333375"/>
            <a:ext cx="2239963"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lnSpc>
                <a:spcPct val="115000"/>
              </a:lnSpc>
              <a:defRPr/>
            </a:pPr>
            <a:r>
              <a:rPr lang="fa-IR" sz="3000" b="1" dirty="0">
                <a:solidFill>
                  <a:schemeClr val="accent1">
                    <a:lumMod val="75000"/>
                  </a:schemeClr>
                </a:solidFill>
                <a:latin typeface="Times New Roman" pitchFamily="18" charset="0"/>
                <a:ea typeface="Calibri" pitchFamily="34" charset="0"/>
                <a:cs typeface="B Roya" pitchFamily="2" charset="-78"/>
              </a:rPr>
              <a:t>پیشینه تحقیقات:</a:t>
            </a:r>
            <a:endParaRPr lang="en-US" sz="3000" b="1" dirty="0">
              <a:solidFill>
                <a:schemeClr val="accent1">
                  <a:lumMod val="75000"/>
                </a:schemeClr>
              </a:solidFill>
              <a:ea typeface="Calibri" pitchFamily="34" charset="0"/>
              <a:cs typeface="B Roya" pitchFamily="2" charset="-78"/>
            </a:endParaRPr>
          </a:p>
        </p:txBody>
      </p:sp>
      <p:sp>
        <p:nvSpPr>
          <p:cNvPr id="18436" name="Rectangle 1"/>
          <p:cNvSpPr>
            <a:spLocks noChangeArrowheads="1"/>
          </p:cNvSpPr>
          <p:nvPr/>
        </p:nvSpPr>
        <p:spPr bwMode="auto">
          <a:xfrm>
            <a:off x="468313" y="1279525"/>
            <a:ext cx="820737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fa-IR" sz="2100" b="1">
                <a:solidFill>
                  <a:srgbClr val="000000"/>
                </a:solidFill>
                <a:latin typeface="Times New Roman" pitchFamily="18" charset="0"/>
                <a:ea typeface="Times New Roman" pitchFamily="18" charset="0"/>
                <a:cs typeface="B Roya" pitchFamily="2" charset="-78"/>
              </a:rPr>
              <a:t>1) پیشینه تحقیقات داخلی:</a:t>
            </a:r>
          </a:p>
          <a:p>
            <a:pPr algn="just">
              <a:lnSpc>
                <a:spcPct val="150000"/>
              </a:lnSpc>
            </a:pPr>
            <a:r>
              <a:rPr lang="fa-IR" sz="1900" b="1" u="sng">
                <a:solidFill>
                  <a:srgbClr val="000000"/>
                </a:solidFill>
                <a:latin typeface="Times New Roman" pitchFamily="18" charset="0"/>
                <a:ea typeface="Times New Roman" pitchFamily="18" charset="0"/>
                <a:cs typeface="B Lotus" pitchFamily="2" charset="-78"/>
              </a:rPr>
              <a:t>-اسدی،شهرام، 1379 ، بررسی میزان تأثیر آموزش خانواده بر تغییر رفتار والدین نسبت به فرزندان خود</a:t>
            </a:r>
          </a:p>
          <a:p>
            <a:pPr algn="ctr">
              <a:lnSpc>
                <a:spcPct val="150000"/>
              </a:lnSpc>
            </a:pPr>
            <a:r>
              <a:rPr lang="fa-IR" sz="1900" b="1">
                <a:solidFill>
                  <a:srgbClr val="000000"/>
                </a:solidFill>
                <a:latin typeface="Times New Roman" pitchFamily="18" charset="0"/>
                <a:ea typeface="Times New Roman" pitchFamily="18" charset="0"/>
                <a:cs typeface="B Lotus" pitchFamily="2" charset="-78"/>
              </a:rPr>
              <a:t>تاثیرگذاری در بین والدین آموزش دیده بیشتر از والدین آموزش ندیده می باشد. </a:t>
            </a:r>
          </a:p>
          <a:p>
            <a:pPr algn="ctr">
              <a:lnSpc>
                <a:spcPct val="150000"/>
              </a:lnSpc>
            </a:pPr>
            <a:endParaRPr lang="fa-IR" sz="1900" b="1">
              <a:solidFill>
                <a:srgbClr val="000000"/>
              </a:solidFill>
              <a:latin typeface="Times New Roman" pitchFamily="18" charset="0"/>
              <a:ea typeface="Times New Roman" pitchFamily="18" charset="0"/>
              <a:cs typeface="B Lotus" pitchFamily="2" charset="-78"/>
            </a:endParaRPr>
          </a:p>
          <a:p>
            <a:pPr algn="just">
              <a:lnSpc>
                <a:spcPct val="150000"/>
              </a:lnSpc>
            </a:pPr>
            <a:r>
              <a:rPr lang="fa-IR" sz="1900" b="1" u="sng">
                <a:solidFill>
                  <a:srgbClr val="000000"/>
                </a:solidFill>
                <a:latin typeface="Times New Roman" pitchFamily="18" charset="0"/>
                <a:ea typeface="Times New Roman" pitchFamily="18" charset="0"/>
                <a:cs typeface="B Lotus" pitchFamily="2" charset="-78"/>
              </a:rPr>
              <a:t>-ملک پور،علی، 1389 ،بررسی رابطه کلاسهای آموزش خانواده با موفقیت تحصیلی فرزندان، پایان نامه کارشناسی ارشد رشته روانشناسی بالینی.دانشگاه آزاد اسلامی واحد علوم تحقیقات.</a:t>
            </a:r>
          </a:p>
          <a:p>
            <a:pPr algn="just">
              <a:lnSpc>
                <a:spcPct val="150000"/>
              </a:lnSpc>
            </a:pPr>
            <a:r>
              <a:rPr lang="fa-IR" sz="1900" b="1">
                <a:solidFill>
                  <a:srgbClr val="000000"/>
                </a:solidFill>
                <a:latin typeface="Times New Roman" pitchFamily="18" charset="0"/>
                <a:ea typeface="Times New Roman" pitchFamily="18" charset="0"/>
                <a:cs typeface="B Lotus" pitchFamily="2" charset="-78"/>
              </a:rPr>
              <a:t>والدینی که شرکت کرده اند می توانند با بهره گیری از مدرسین مجرب و متخصص ومشاورین کارآمد وآگاه به مسائل تربیتی، بهترین روش تربیتی  را در مورد فرزندان خود به کار گیرند تا فرزندان آنها در جامعه دچار مشکل نشوند.</a:t>
            </a:r>
          </a:p>
        </p:txBody>
      </p:sp>
      <p:sp>
        <p:nvSpPr>
          <p:cNvPr id="4" name="Slide Number Placeholder 3"/>
          <p:cNvSpPr>
            <a:spLocks noGrp="1"/>
          </p:cNvSpPr>
          <p:nvPr>
            <p:ph type="sldNum" sz="quarter" idx="12"/>
          </p:nvPr>
        </p:nvSpPr>
        <p:spPr/>
        <p:txBody>
          <a:bodyPr/>
          <a:lstStyle/>
          <a:p>
            <a:pPr>
              <a:defRPr/>
            </a:pPr>
            <a:fld id="{3ADA8B49-8680-4D62-B4A2-4F5436ACF68B}" type="slidenum">
              <a:rPr lang="fa-IR" smtClean="0"/>
              <a:pPr>
                <a:defRPr/>
              </a:pPr>
              <a:t>17</a:t>
            </a:fld>
            <a:endParaRPr lang="fa-I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s and Settings\Administrator\Desktop\برنامه جدید\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9525"/>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p:cNvSpPr>
            <a:spLocks noChangeArrowheads="1"/>
          </p:cNvSpPr>
          <p:nvPr/>
        </p:nvSpPr>
        <p:spPr bwMode="auto">
          <a:xfrm>
            <a:off x="6437313" y="260350"/>
            <a:ext cx="22383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lnSpc>
                <a:spcPct val="115000"/>
              </a:lnSpc>
              <a:defRPr/>
            </a:pPr>
            <a:r>
              <a:rPr lang="fa-IR" sz="3000" b="1" dirty="0">
                <a:solidFill>
                  <a:schemeClr val="accent1">
                    <a:lumMod val="75000"/>
                  </a:schemeClr>
                </a:solidFill>
                <a:latin typeface="Times New Roman" pitchFamily="18" charset="0"/>
                <a:ea typeface="Calibri" pitchFamily="34" charset="0"/>
                <a:cs typeface="B Roya" pitchFamily="2" charset="-78"/>
              </a:rPr>
              <a:t>پیشینه تحقیقات:</a:t>
            </a:r>
            <a:endParaRPr lang="en-US" sz="3000" b="1" dirty="0">
              <a:solidFill>
                <a:schemeClr val="accent1">
                  <a:lumMod val="75000"/>
                </a:schemeClr>
              </a:solidFill>
              <a:ea typeface="Calibri" pitchFamily="34" charset="0"/>
              <a:cs typeface="B Roya" pitchFamily="2" charset="-78"/>
            </a:endParaRPr>
          </a:p>
        </p:txBody>
      </p:sp>
      <p:sp>
        <p:nvSpPr>
          <p:cNvPr id="19460" name="Rectangle 1"/>
          <p:cNvSpPr>
            <a:spLocks noChangeArrowheads="1"/>
          </p:cNvSpPr>
          <p:nvPr/>
        </p:nvSpPr>
        <p:spPr bwMode="auto">
          <a:xfrm>
            <a:off x="468313" y="1125538"/>
            <a:ext cx="8207375"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fa-IR" sz="2100" b="1">
                <a:solidFill>
                  <a:srgbClr val="000000"/>
                </a:solidFill>
                <a:latin typeface="Times New Roman" pitchFamily="18" charset="0"/>
                <a:ea typeface="Times New Roman" pitchFamily="18" charset="0"/>
                <a:cs typeface="B Roya" pitchFamily="2" charset="-78"/>
              </a:rPr>
              <a:t>2) پیشینه تحقیقات خارجی:</a:t>
            </a:r>
          </a:p>
          <a:p>
            <a:pPr algn="just">
              <a:lnSpc>
                <a:spcPct val="150000"/>
              </a:lnSpc>
            </a:pPr>
            <a:r>
              <a:rPr lang="fa-IR" sz="1900" b="1" u="sng">
                <a:solidFill>
                  <a:srgbClr val="000000"/>
                </a:solidFill>
                <a:latin typeface="Times New Roman" pitchFamily="18" charset="0"/>
                <a:ea typeface="Times New Roman" pitchFamily="18" charset="0"/>
                <a:cs typeface="B Lotus" pitchFamily="2" charset="-78"/>
              </a:rPr>
              <a:t>ریسچ هندیکس وچانچونگ(2003)پژوهشی باعنوان تاثیرآموزش مهارتهای ارتباطی به والدین نوجوانان انجام دادند:</a:t>
            </a:r>
          </a:p>
          <a:p>
            <a:pPr algn="just">
              <a:lnSpc>
                <a:spcPct val="150000"/>
              </a:lnSpc>
            </a:pPr>
            <a:r>
              <a:rPr lang="fa-IR" sz="1900" b="1">
                <a:solidFill>
                  <a:srgbClr val="000000"/>
                </a:solidFill>
                <a:latin typeface="Times New Roman" pitchFamily="18" charset="0"/>
                <a:ea typeface="Times New Roman" pitchFamily="18" charset="0"/>
                <a:cs typeface="B Lotus" pitchFamily="2" charset="-78"/>
              </a:rPr>
              <a:t> یافته های این پژوهش نشان داد که37 نوجوان و والدین شرکت کننده در جلسات آموزشی مهارت زندگی که به مدت6 هفته و هفته ای 2 ساعت برگزار شده درمقایسه با والدین و نوجوانانی که در جلسات شرکت نکرده اند ، ارتباط باز و بهتری را نسبت به یکدیگر نشان داده اند.</a:t>
            </a:r>
          </a:p>
          <a:p>
            <a:pPr algn="just">
              <a:lnSpc>
                <a:spcPct val="150000"/>
              </a:lnSpc>
            </a:pPr>
            <a:endParaRPr lang="fa-IR" sz="1000" b="1">
              <a:solidFill>
                <a:srgbClr val="000000"/>
              </a:solidFill>
              <a:latin typeface="Times New Roman" pitchFamily="18" charset="0"/>
              <a:ea typeface="Times New Roman" pitchFamily="18" charset="0"/>
              <a:cs typeface="B Lotus" pitchFamily="2" charset="-78"/>
            </a:endParaRPr>
          </a:p>
          <a:p>
            <a:pPr algn="just">
              <a:lnSpc>
                <a:spcPct val="150000"/>
              </a:lnSpc>
            </a:pPr>
            <a:r>
              <a:rPr lang="fa-IR" sz="1900" b="1" u="sng">
                <a:solidFill>
                  <a:srgbClr val="000000"/>
                </a:solidFill>
                <a:latin typeface="Times New Roman" pitchFamily="18" charset="0"/>
                <a:ea typeface="Times New Roman" pitchFamily="18" charset="0"/>
                <a:cs typeface="B Lotus" pitchFamily="2" charset="-78"/>
              </a:rPr>
              <a:t>تحقیق فورنریس(2007)درخصوص تاثیر آموزشهای مهارتهای زندگی به جوانان ونوجوانان</a:t>
            </a:r>
          </a:p>
          <a:p>
            <a:pPr algn="just">
              <a:lnSpc>
                <a:spcPct val="150000"/>
              </a:lnSpc>
            </a:pPr>
            <a:r>
              <a:rPr lang="fa-IR" sz="1900" b="1">
                <a:solidFill>
                  <a:srgbClr val="000000"/>
                </a:solidFill>
                <a:latin typeface="Times New Roman" pitchFamily="18" charset="0"/>
                <a:ea typeface="Times New Roman" pitchFamily="18" charset="0"/>
                <a:cs typeface="B Lotus" pitchFamily="2" charset="-78"/>
              </a:rPr>
              <a:t>به این نتیجه رسید که باآموزش مهارتهای زندگی از جمله مهارت حل مساله به نوجوانان ، آنها قادر شدند بهتر مشکلاتشان را حل کنند و اهداف را دسته بندی نمایند و از سیستمهای حمایتی در جامعه بهتر استفاده کنند.</a:t>
            </a:r>
          </a:p>
        </p:txBody>
      </p:sp>
      <p:sp>
        <p:nvSpPr>
          <p:cNvPr id="4" name="Slide Number Placeholder 3"/>
          <p:cNvSpPr>
            <a:spLocks noGrp="1"/>
          </p:cNvSpPr>
          <p:nvPr>
            <p:ph type="sldNum" sz="quarter" idx="12"/>
          </p:nvPr>
        </p:nvSpPr>
        <p:spPr/>
        <p:txBody>
          <a:bodyPr/>
          <a:lstStyle/>
          <a:p>
            <a:pPr>
              <a:defRPr/>
            </a:pPr>
            <a:fld id="{11159877-E253-4165-A24D-736C96E324A8}" type="slidenum">
              <a:rPr lang="fa-IR" smtClean="0"/>
              <a:pPr>
                <a:defRPr/>
              </a:pPr>
              <a:t>18</a:t>
            </a:fld>
            <a:endParaRPr lang="fa-I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 descr="C:\Documents and Settings\Administrator\Desktop\برنامه جدید\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6988"/>
            <a:ext cx="9183688"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4"/>
          <p:cNvSpPr>
            <a:spLocks noChangeArrowheads="1"/>
          </p:cNvSpPr>
          <p:nvPr/>
        </p:nvSpPr>
        <p:spPr bwMode="auto">
          <a:xfrm>
            <a:off x="6122988" y="115888"/>
            <a:ext cx="190500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lnSpc>
                <a:spcPct val="115000"/>
              </a:lnSpc>
              <a:defRPr/>
            </a:pPr>
            <a:r>
              <a:rPr lang="fa-IR" sz="3000" b="1" dirty="0">
                <a:solidFill>
                  <a:schemeClr val="accent1">
                    <a:lumMod val="75000"/>
                  </a:schemeClr>
                </a:solidFill>
                <a:latin typeface="Times New Roman" pitchFamily="18" charset="0"/>
                <a:ea typeface="Times New Roman" pitchFamily="18" charset="0"/>
                <a:cs typeface="B Roya" pitchFamily="2" charset="-78"/>
              </a:rPr>
              <a:t>روش تحقیق: </a:t>
            </a:r>
            <a:endParaRPr lang="en-US" sz="3000" b="1" dirty="0">
              <a:solidFill>
                <a:schemeClr val="accent1">
                  <a:lumMod val="75000"/>
                </a:schemeClr>
              </a:solidFill>
              <a:ea typeface="Calibri" pitchFamily="34" charset="0"/>
              <a:cs typeface="B Roya" pitchFamily="2" charset="-78"/>
            </a:endParaRPr>
          </a:p>
        </p:txBody>
      </p:sp>
      <p:sp>
        <p:nvSpPr>
          <p:cNvPr id="20484" name="Rectangle 1"/>
          <p:cNvSpPr>
            <a:spLocks noChangeArrowheads="1"/>
          </p:cNvSpPr>
          <p:nvPr/>
        </p:nvSpPr>
        <p:spPr bwMode="auto">
          <a:xfrm>
            <a:off x="684213" y="1052513"/>
            <a:ext cx="7900987"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fa-IR" b="1" u="sng">
                <a:solidFill>
                  <a:srgbClr val="000000"/>
                </a:solidFill>
                <a:latin typeface="BZar" charset="-78"/>
                <a:ea typeface="Times New Roman" pitchFamily="18" charset="0"/>
                <a:cs typeface="B Roya" pitchFamily="2" charset="-78"/>
              </a:rPr>
              <a:t>روش تحقیق :  </a:t>
            </a:r>
            <a:r>
              <a:rPr lang="fa-IR" b="1">
                <a:solidFill>
                  <a:srgbClr val="000000"/>
                </a:solidFill>
                <a:latin typeface="BZar" charset="-78"/>
                <a:ea typeface="Times New Roman" pitchFamily="18" charset="0"/>
                <a:cs typeface="B Lotus" pitchFamily="2" charset="-78"/>
              </a:rPr>
              <a:t>از لحاظ هدف، کاربردی ،  از لحاظ میزان و درجه کنترل، میدانی و از لحاظ نحوه جمع‌آوری اطلاعات پیمایشی است.</a:t>
            </a:r>
          </a:p>
          <a:p>
            <a:pPr algn="just">
              <a:lnSpc>
                <a:spcPct val="150000"/>
              </a:lnSpc>
            </a:pPr>
            <a:endParaRPr lang="fa-IR" sz="600" b="1">
              <a:solidFill>
                <a:srgbClr val="000000"/>
              </a:solidFill>
              <a:latin typeface="BZar" charset="-78"/>
              <a:ea typeface="Times New Roman" pitchFamily="18" charset="0"/>
              <a:cs typeface="B Lotus" pitchFamily="2" charset="-78"/>
            </a:endParaRPr>
          </a:p>
          <a:p>
            <a:pPr algn="just">
              <a:lnSpc>
                <a:spcPct val="150000"/>
              </a:lnSpc>
            </a:pPr>
            <a:r>
              <a:rPr lang="fa-IR" b="1" u="sng">
                <a:solidFill>
                  <a:srgbClr val="000000"/>
                </a:solidFill>
                <a:ea typeface="Calibri" pitchFamily="34" charset="0"/>
                <a:cs typeface="B Roya" pitchFamily="2" charset="-78"/>
              </a:rPr>
              <a:t>جامعه آماری :  </a:t>
            </a:r>
            <a:r>
              <a:rPr lang="fa-IR" b="1">
                <a:solidFill>
                  <a:srgbClr val="000000"/>
                </a:solidFill>
                <a:ea typeface="Calibri" pitchFamily="34" charset="0"/>
                <a:cs typeface="B Lotus" pitchFamily="2" charset="-78"/>
              </a:rPr>
              <a:t>822 خانواده تحت حمايت عضو طرح نظام جامع آموزشی تربیتی  خانواده كميته امداد استان البرز</a:t>
            </a:r>
          </a:p>
          <a:p>
            <a:pPr algn="just">
              <a:lnSpc>
                <a:spcPct val="150000"/>
              </a:lnSpc>
            </a:pPr>
            <a:endParaRPr lang="fa-IR" sz="600" b="1">
              <a:solidFill>
                <a:srgbClr val="000000"/>
              </a:solidFill>
              <a:ea typeface="Calibri" pitchFamily="34" charset="0"/>
              <a:cs typeface="B Lotus" pitchFamily="2" charset="-78"/>
            </a:endParaRPr>
          </a:p>
          <a:p>
            <a:pPr algn="just">
              <a:lnSpc>
                <a:spcPct val="150000"/>
              </a:lnSpc>
            </a:pPr>
            <a:r>
              <a:rPr lang="fa-IR" b="1" u="sng">
                <a:solidFill>
                  <a:srgbClr val="000000"/>
                </a:solidFill>
                <a:ea typeface="Calibri" pitchFamily="34" charset="0"/>
                <a:cs typeface="B Roya" pitchFamily="2" charset="-78"/>
              </a:rPr>
              <a:t>حجم نمونه :  </a:t>
            </a:r>
            <a:r>
              <a:rPr lang="fa-IR" b="1">
                <a:solidFill>
                  <a:srgbClr val="000000"/>
                </a:solidFill>
                <a:ea typeface="Calibri" pitchFamily="34" charset="0"/>
                <a:cs typeface="B Lotus" pitchFamily="2" charset="-78"/>
              </a:rPr>
              <a:t>120 نفر ازروش نمونه‌گیری طبقه ای باانتساب متناسب و تصادفی (برآوردحجم نمونه از فرمول کوکران)</a:t>
            </a:r>
          </a:p>
          <a:p>
            <a:pPr algn="just">
              <a:lnSpc>
                <a:spcPct val="150000"/>
              </a:lnSpc>
            </a:pPr>
            <a:endParaRPr lang="fa-IR" sz="600" b="1">
              <a:solidFill>
                <a:srgbClr val="000000"/>
              </a:solidFill>
              <a:ea typeface="Calibri" pitchFamily="34" charset="0"/>
              <a:cs typeface="B Lotus" pitchFamily="2" charset="-78"/>
            </a:endParaRPr>
          </a:p>
          <a:p>
            <a:pPr algn="just">
              <a:lnSpc>
                <a:spcPct val="150000"/>
              </a:lnSpc>
            </a:pPr>
            <a:r>
              <a:rPr lang="fa-IR" b="1" u="sng">
                <a:solidFill>
                  <a:srgbClr val="000000"/>
                </a:solidFill>
                <a:ea typeface="Calibri" pitchFamily="34" charset="0"/>
                <a:cs typeface="B Roya" pitchFamily="2" charset="-78"/>
              </a:rPr>
              <a:t>ابزارهای جمع آوری اطلاعات:</a:t>
            </a:r>
            <a:r>
              <a:rPr lang="fa-IR" b="1">
                <a:solidFill>
                  <a:srgbClr val="000000"/>
                </a:solidFill>
                <a:ea typeface="Calibri" pitchFamily="34" charset="0"/>
                <a:cs typeface="B Roya" pitchFamily="2" charset="-78"/>
              </a:rPr>
              <a:t> </a:t>
            </a:r>
            <a:r>
              <a:rPr lang="fa-IR" b="1">
                <a:solidFill>
                  <a:srgbClr val="000000"/>
                </a:solidFill>
                <a:ea typeface="Calibri" pitchFamily="34" charset="0"/>
                <a:cs typeface="B Lotus" pitchFamily="2" charset="-78"/>
              </a:rPr>
              <a:t>  مصاحبه و پرسسشنامه(طیف لیکرت)</a:t>
            </a:r>
          </a:p>
          <a:p>
            <a:pPr algn="just">
              <a:lnSpc>
                <a:spcPct val="150000"/>
              </a:lnSpc>
            </a:pPr>
            <a:endParaRPr lang="fa-IR" sz="600" b="1">
              <a:solidFill>
                <a:srgbClr val="000000"/>
              </a:solidFill>
              <a:ea typeface="Calibri" pitchFamily="34" charset="0"/>
              <a:cs typeface="B Lotus" pitchFamily="2" charset="-78"/>
            </a:endParaRPr>
          </a:p>
          <a:p>
            <a:pPr algn="just">
              <a:lnSpc>
                <a:spcPct val="150000"/>
              </a:lnSpc>
            </a:pPr>
            <a:r>
              <a:rPr lang="fa-IR" b="1" u="sng">
                <a:solidFill>
                  <a:srgbClr val="000000"/>
                </a:solidFill>
                <a:ea typeface="Calibri" pitchFamily="34" charset="0"/>
                <a:cs typeface="B Roya" pitchFamily="2" charset="-78"/>
              </a:rPr>
              <a:t>پایايی(درجه دقت اندازه گیری) </a:t>
            </a:r>
            <a:r>
              <a:rPr lang="fa-IR" b="1">
                <a:solidFill>
                  <a:srgbClr val="000000"/>
                </a:solidFill>
                <a:ea typeface="Calibri" pitchFamily="34" charset="0"/>
                <a:cs typeface="B Lotus" pitchFamily="2" charset="-78"/>
              </a:rPr>
              <a:t>روش آلفای کرونباخ  استفاده شد.</a:t>
            </a:r>
          </a:p>
          <a:p>
            <a:pPr algn="just">
              <a:lnSpc>
                <a:spcPct val="150000"/>
              </a:lnSpc>
            </a:pPr>
            <a:endParaRPr lang="fa-IR" sz="700" b="1">
              <a:solidFill>
                <a:srgbClr val="000000"/>
              </a:solidFill>
              <a:ea typeface="Calibri" pitchFamily="34" charset="0"/>
              <a:cs typeface="B Lotus" pitchFamily="2" charset="-78"/>
            </a:endParaRPr>
          </a:p>
          <a:p>
            <a:pPr algn="just">
              <a:lnSpc>
                <a:spcPct val="150000"/>
              </a:lnSpc>
            </a:pPr>
            <a:r>
              <a:rPr lang="fa-IR" b="1" u="sng">
                <a:solidFill>
                  <a:srgbClr val="000000"/>
                </a:solidFill>
                <a:ea typeface="Calibri" pitchFamily="34" charset="0"/>
                <a:cs typeface="B Roya" pitchFamily="2" charset="-78"/>
              </a:rPr>
              <a:t>روش‌ها و ابزار تجزيه و تحليل داده‏ها:  </a:t>
            </a:r>
            <a:r>
              <a:rPr lang="fa-IR" b="1">
                <a:solidFill>
                  <a:srgbClr val="000000"/>
                </a:solidFill>
                <a:ea typeface="Calibri" pitchFamily="34" charset="0"/>
                <a:cs typeface="B Lotus" pitchFamily="2" charset="-78"/>
              </a:rPr>
              <a:t>در این تحقیق اطلاعات با کمک (ابزار)نرم افزار  </a:t>
            </a:r>
            <a:r>
              <a:rPr lang="en-US" b="1">
                <a:solidFill>
                  <a:srgbClr val="000000"/>
                </a:solidFill>
                <a:ea typeface="Calibri" pitchFamily="34" charset="0"/>
                <a:cs typeface="B Lotus" pitchFamily="2" charset="-78"/>
              </a:rPr>
              <a:t>SPSS </a:t>
            </a:r>
            <a:r>
              <a:rPr lang="fa-IR" b="1">
                <a:solidFill>
                  <a:srgbClr val="000000"/>
                </a:solidFill>
                <a:ea typeface="Calibri" pitchFamily="34" charset="0"/>
                <a:cs typeface="B Lotus" pitchFamily="2" charset="-78"/>
              </a:rPr>
              <a:t>و استفاده از روش‌های(تجزیه وتحلیل) آماری توصیفی و استنباطی مورد تجزیه و تحلیل قرار گرفت.</a:t>
            </a:r>
          </a:p>
        </p:txBody>
      </p:sp>
      <p:sp>
        <p:nvSpPr>
          <p:cNvPr id="4" name="Slide Number Placeholder 3"/>
          <p:cNvSpPr>
            <a:spLocks noGrp="1"/>
          </p:cNvSpPr>
          <p:nvPr>
            <p:ph type="sldNum" sz="quarter" idx="12"/>
          </p:nvPr>
        </p:nvSpPr>
        <p:spPr/>
        <p:txBody>
          <a:bodyPr/>
          <a:lstStyle/>
          <a:p>
            <a:pPr>
              <a:defRPr/>
            </a:pPr>
            <a:fld id="{346F312D-36A5-4029-BA91-ECE2EE24B236}" type="slidenum">
              <a:rPr lang="fa-IR" smtClean="0"/>
              <a:pPr>
                <a:defRPr/>
              </a:pPr>
              <a:t>19</a:t>
            </a:fld>
            <a:endParaRPr lang="fa-I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descr="C:\Documents and Settings\Administrator\Desktop\برنامه جدید\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6988"/>
            <a:ext cx="9183688"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
          <p:cNvSpPr>
            <a:spLocks noChangeArrowheads="1"/>
          </p:cNvSpPr>
          <p:nvPr/>
        </p:nvSpPr>
        <p:spPr bwMode="auto">
          <a:xfrm>
            <a:off x="755650" y="1946275"/>
            <a:ext cx="7704138"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fa-IR" sz="2500" b="1">
                <a:solidFill>
                  <a:srgbClr val="333333"/>
                </a:solidFill>
                <a:latin typeface="IranNastaliq" pitchFamily="18" charset="0"/>
                <a:ea typeface="Calibri" pitchFamily="34" charset="0"/>
                <a:cs typeface="B Roya" pitchFamily="2" charset="-78"/>
              </a:rPr>
              <a:t>تقدیم به:</a:t>
            </a:r>
            <a:endParaRPr lang="en-US" sz="2500">
              <a:latin typeface="IranNastaliq" pitchFamily="18" charset="0"/>
              <a:ea typeface="Calibri" pitchFamily="34" charset="0"/>
              <a:cs typeface="B Roya" pitchFamily="2" charset="-78"/>
            </a:endParaRPr>
          </a:p>
          <a:p>
            <a:pPr algn="just">
              <a:lnSpc>
                <a:spcPct val="150000"/>
              </a:lnSpc>
            </a:pPr>
            <a:r>
              <a:rPr lang="fa-IR" sz="1000" b="1">
                <a:solidFill>
                  <a:srgbClr val="333333"/>
                </a:solidFill>
                <a:latin typeface="Tahoma" pitchFamily="34" charset="0"/>
                <a:ea typeface="Calibri" pitchFamily="34" charset="0"/>
                <a:cs typeface="B Lotus" pitchFamily="2" charset="-78"/>
              </a:rPr>
              <a:t> </a:t>
            </a:r>
          </a:p>
          <a:p>
            <a:pPr algn="just">
              <a:lnSpc>
                <a:spcPct val="150000"/>
              </a:lnSpc>
            </a:pPr>
            <a:endParaRPr lang="fa-IR" sz="1000" b="1">
              <a:solidFill>
                <a:srgbClr val="000000"/>
              </a:solidFill>
              <a:latin typeface="Tahoma" pitchFamily="34" charset="0"/>
              <a:cs typeface="B Davat" pitchFamily="2" charset="-78"/>
            </a:endParaRPr>
          </a:p>
          <a:p>
            <a:pPr algn="just">
              <a:lnSpc>
                <a:spcPct val="150000"/>
              </a:lnSpc>
            </a:pPr>
            <a:r>
              <a:rPr lang="fa-IR" sz="2000" b="1">
                <a:solidFill>
                  <a:srgbClr val="000000"/>
                </a:solidFill>
                <a:latin typeface="Tahoma" pitchFamily="34" charset="0"/>
                <a:cs typeface="B Lotus" pitchFamily="2" charset="-78"/>
              </a:rPr>
              <a:t>روح </a:t>
            </a:r>
            <a:r>
              <a:rPr lang="fa-IR" sz="2000" b="1">
                <a:solidFill>
                  <a:srgbClr val="000000"/>
                </a:solidFill>
                <a:latin typeface="BMitra"/>
                <a:cs typeface="B Lotus" pitchFamily="2" charset="-78"/>
              </a:rPr>
              <a:t>بلند و ملکوتی بنیانگذار کبیر انقلاب اسلامی</a:t>
            </a:r>
            <a:r>
              <a:rPr lang="fa-IR" sz="2000" b="1">
                <a:solidFill>
                  <a:srgbClr val="000000"/>
                </a:solidFill>
                <a:cs typeface="B Lotus" pitchFamily="2" charset="-78"/>
              </a:rPr>
              <a:t> ، براحياء کننده اسلام ناب محمدي و پايه گذار فقه پويا ، حضرت امام خميني (ره) </a:t>
            </a:r>
            <a:r>
              <a:rPr lang="fa-IR" sz="2000" b="1">
                <a:solidFill>
                  <a:srgbClr val="000000"/>
                </a:solidFill>
                <a:latin typeface="Tahoma" pitchFamily="34" charset="0"/>
                <a:cs typeface="B Lotus" pitchFamily="2" charset="-78"/>
              </a:rPr>
              <a:t>فرزانه مردي كه طاغوت زمان را درهم شكست وترنم عشق و رايحه وصل را در دلها زنده نمود</a:t>
            </a:r>
            <a:r>
              <a:rPr lang="fa-IR" sz="2000" b="1">
                <a:solidFill>
                  <a:srgbClr val="000000"/>
                </a:solidFill>
                <a:cs typeface="B Lotus" pitchFamily="2" charset="-78"/>
              </a:rPr>
              <a:t> و بر نايب بر حق  امام عصر ( عج ) و ديده بان بصير انقلاب ، امام خامنه اي و همه شهداي انقلاب اسلامي و جنگ تحميلي </a:t>
            </a:r>
            <a:r>
              <a:rPr lang="fa-IR" sz="2000" b="1">
                <a:solidFill>
                  <a:srgbClr val="000000"/>
                </a:solidFill>
                <a:latin typeface="Tahoma" pitchFamily="34" charset="0"/>
                <a:cs typeface="B Lotus" pitchFamily="2" charset="-78"/>
              </a:rPr>
              <a:t>که هنوز هم در گذر لحظه های تاریخ نام بلندشان می درخشد وهنوز هم پدران و مادران شکوه اقتدار ایشان را در گوش کودکانشان زمزمه می کنند و هنوز هم یاد آن روزها نفس ابر قدرتها را در سینه هاشان حبس می کند </a:t>
            </a:r>
            <a:r>
              <a:rPr lang="fa-IR" sz="2000" b="1">
                <a:solidFill>
                  <a:srgbClr val="000000"/>
                </a:solidFill>
                <a:latin typeface="IranNastaliq" pitchFamily="18" charset="0"/>
                <a:cs typeface="B Lotus" pitchFamily="2" charset="-78"/>
              </a:rPr>
              <a:t>.</a:t>
            </a:r>
            <a:endParaRPr lang="en-US" sz="2000" b="1">
              <a:cs typeface="B Lotus" pitchFamily="2" charset="-78"/>
            </a:endParaRPr>
          </a:p>
        </p:txBody>
      </p:sp>
      <p:pic>
        <p:nvPicPr>
          <p:cNvPr id="4100" name="Picture 4" descr="C:\Documents and Settings\Administrator\Desktop\fajr_nasr19_ir-7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116632"/>
            <a:ext cx="3827992" cy="28709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345A9136-B34F-4457-AEAF-8E85019335EE}" type="slidenum">
              <a:rPr lang="fa-IR" smtClean="0"/>
              <a:pPr>
                <a:defRPr/>
              </a:pPr>
              <a:t>2</a:t>
            </a:fld>
            <a:endParaRPr lang="fa-I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Documents and Settings\Administrator\Desktop\برنامه جدید\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ChangeArrowheads="1"/>
          </p:cNvSpPr>
          <p:nvPr/>
        </p:nvSpPr>
        <p:spPr bwMode="auto">
          <a:xfrm>
            <a:off x="6248400" y="461963"/>
            <a:ext cx="27082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lnSpc>
                <a:spcPct val="115000"/>
              </a:lnSpc>
              <a:defRPr/>
            </a:pPr>
            <a:r>
              <a:rPr lang="fa-IR" sz="2700" b="1" dirty="0">
                <a:solidFill>
                  <a:schemeClr val="accent1">
                    <a:lumMod val="75000"/>
                  </a:schemeClr>
                </a:solidFill>
                <a:latin typeface="Times New Roman" pitchFamily="18" charset="0"/>
                <a:ea typeface="Times New Roman" pitchFamily="18" charset="0"/>
                <a:cs typeface="B Roya" pitchFamily="2" charset="-78"/>
              </a:rPr>
              <a:t>تجزیه و تحلیل آماری:</a:t>
            </a:r>
            <a:endParaRPr lang="en-US" sz="2700" b="1" dirty="0">
              <a:solidFill>
                <a:schemeClr val="accent1">
                  <a:lumMod val="75000"/>
                </a:schemeClr>
              </a:solidFill>
              <a:ea typeface="Calibri" pitchFamily="34" charset="0"/>
              <a:cs typeface="B Roya" pitchFamily="2" charset="-78"/>
            </a:endParaRPr>
          </a:p>
        </p:txBody>
      </p:sp>
      <p:sp>
        <p:nvSpPr>
          <p:cNvPr id="21508" name="Rectangle 3"/>
          <p:cNvSpPr>
            <a:spLocks noChangeArrowheads="1"/>
          </p:cNvSpPr>
          <p:nvPr/>
        </p:nvSpPr>
        <p:spPr bwMode="auto">
          <a:xfrm>
            <a:off x="317500" y="525463"/>
            <a:ext cx="274161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ar-SA" sz="1900" b="1">
                <a:solidFill>
                  <a:srgbClr val="000000"/>
                </a:solidFill>
                <a:latin typeface="Times New Roman" pitchFamily="18" charset="0"/>
                <a:ea typeface="Times New Roman" pitchFamily="18" charset="0"/>
                <a:cs typeface="B Lotus" pitchFamily="2" charset="-78"/>
              </a:rPr>
              <a:t>جدول بافت نگار متغیر سن:</a:t>
            </a:r>
          </a:p>
        </p:txBody>
      </p:sp>
      <p:graphicFrame>
        <p:nvGraphicFramePr>
          <p:cNvPr id="2" name="Table 1"/>
          <p:cNvGraphicFramePr>
            <a:graphicFrameLocks noGrp="1"/>
          </p:cNvGraphicFramePr>
          <p:nvPr/>
        </p:nvGraphicFramePr>
        <p:xfrm>
          <a:off x="323850" y="1196975"/>
          <a:ext cx="5616575" cy="438150"/>
        </p:xfrm>
        <a:graphic>
          <a:graphicData uri="http://schemas.openxmlformats.org/drawingml/2006/table">
            <a:tbl>
              <a:tblPr rtl="1" firstRow="1" firstCol="1" bandRow="1"/>
              <a:tblGrid>
                <a:gridCol w="647892"/>
                <a:gridCol w="540295"/>
                <a:gridCol w="629815"/>
                <a:gridCol w="540295"/>
                <a:gridCol w="429189"/>
                <a:gridCol w="878694"/>
                <a:gridCol w="990435"/>
                <a:gridCol w="959960"/>
              </a:tblGrid>
              <a:tr h="130810">
                <a:tc>
                  <a:txBody>
                    <a:bodyPr/>
                    <a:lstStyle/>
                    <a:p>
                      <a:pPr algn="ctr" rtl="1">
                        <a:lnSpc>
                          <a:spcPct val="115000"/>
                        </a:lnSpc>
                        <a:spcAft>
                          <a:spcPts val="0"/>
                        </a:spcAft>
                      </a:pPr>
                      <a:r>
                        <a:rPr lang="ar-SA" sz="1000" b="1" dirty="0">
                          <a:effectLst/>
                          <a:latin typeface="Times New Roman"/>
                          <a:ea typeface="Times New Roman"/>
                          <a:cs typeface="B Lotus"/>
                        </a:rPr>
                        <a:t> </a:t>
                      </a:r>
                      <a:endParaRPr lang="en-US" sz="1100" dirty="0">
                        <a:effectLst/>
                        <a:latin typeface="Calibri"/>
                        <a:ea typeface="Calibri"/>
                        <a:cs typeface="Arial"/>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ar-SA" sz="1100" b="1" dirty="0">
                          <a:effectLst/>
                          <a:latin typeface="Times New Roman"/>
                          <a:ea typeface="Times New Roman"/>
                          <a:cs typeface="B Titr"/>
                        </a:rPr>
                        <a:t>تعداد</a:t>
                      </a:r>
                      <a:endParaRPr lang="en-US" sz="1100" dirty="0">
                        <a:effectLst/>
                        <a:latin typeface="Calibri"/>
                        <a:ea typeface="Calibri"/>
                        <a:cs typeface="Arial"/>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ar-SA" sz="1100" b="1">
                          <a:effectLst/>
                          <a:latin typeface="Times New Roman"/>
                          <a:ea typeface="Times New Roman"/>
                          <a:cs typeface="B Titr"/>
                        </a:rPr>
                        <a:t>میانگین</a:t>
                      </a:r>
                      <a:endParaRPr lang="en-US" sz="1100">
                        <a:effectLst/>
                        <a:latin typeface="Calibri"/>
                        <a:ea typeface="Calibri"/>
                        <a:cs typeface="Arial"/>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ar-SA" sz="1100" b="1">
                          <a:effectLst/>
                          <a:latin typeface="Times New Roman"/>
                          <a:ea typeface="Times New Roman"/>
                          <a:cs typeface="B Titr"/>
                        </a:rPr>
                        <a:t>میانه</a:t>
                      </a:r>
                      <a:endParaRPr lang="en-US" sz="1100">
                        <a:effectLst/>
                        <a:latin typeface="Calibri"/>
                        <a:ea typeface="Calibri"/>
                        <a:cs typeface="Arial"/>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ar-SA" sz="1100" b="1">
                          <a:effectLst/>
                          <a:latin typeface="Times New Roman"/>
                          <a:ea typeface="Times New Roman"/>
                          <a:cs typeface="B Titr"/>
                        </a:rPr>
                        <a:t>مد</a:t>
                      </a:r>
                      <a:endParaRPr lang="en-US" sz="1100">
                        <a:effectLst/>
                        <a:latin typeface="Calibri"/>
                        <a:ea typeface="Calibri"/>
                        <a:cs typeface="Arial"/>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ar-SA" sz="1100" b="1">
                          <a:effectLst/>
                          <a:latin typeface="Times New Roman"/>
                          <a:ea typeface="Times New Roman"/>
                          <a:cs typeface="B Titr"/>
                        </a:rPr>
                        <a:t>انحراف معیار</a:t>
                      </a:r>
                      <a:endParaRPr lang="en-US" sz="1100">
                        <a:effectLst/>
                        <a:latin typeface="Calibri"/>
                        <a:ea typeface="Calibri"/>
                        <a:cs typeface="Arial"/>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ar-SA" sz="1100" b="1" dirty="0">
                          <a:effectLst/>
                          <a:latin typeface="Times New Roman"/>
                          <a:ea typeface="Times New Roman"/>
                          <a:cs typeface="B Titr"/>
                        </a:rPr>
                        <a:t>کمترین مقدار</a:t>
                      </a:r>
                      <a:endParaRPr lang="en-US" sz="1100" dirty="0">
                        <a:effectLst/>
                        <a:latin typeface="Calibri"/>
                        <a:ea typeface="Calibri"/>
                        <a:cs typeface="Arial"/>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ar-SA" sz="1100" b="1">
                          <a:effectLst/>
                          <a:latin typeface="Times New Roman"/>
                          <a:ea typeface="Times New Roman"/>
                          <a:cs typeface="B Titr"/>
                        </a:rPr>
                        <a:t>بیشترین مقدار</a:t>
                      </a:r>
                      <a:endParaRPr lang="en-US" sz="1100">
                        <a:effectLst/>
                        <a:latin typeface="Calibri"/>
                        <a:ea typeface="Calibri"/>
                        <a:cs typeface="Arial"/>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3340">
                <a:tc>
                  <a:txBody>
                    <a:bodyPr/>
                    <a:lstStyle/>
                    <a:p>
                      <a:pPr algn="ctr" rtl="1">
                        <a:lnSpc>
                          <a:spcPct val="115000"/>
                        </a:lnSpc>
                        <a:spcAft>
                          <a:spcPts val="0"/>
                        </a:spcAft>
                      </a:pPr>
                      <a:r>
                        <a:rPr lang="ar-SA" sz="1400" b="1" dirty="0">
                          <a:effectLst/>
                          <a:latin typeface="Arial"/>
                          <a:ea typeface="Times New Roman"/>
                          <a:cs typeface="B Nazanin"/>
                        </a:rPr>
                        <a:t>سن</a:t>
                      </a:r>
                      <a:endParaRPr lang="en-US" sz="1100" dirty="0">
                        <a:effectLst/>
                        <a:latin typeface="Calibri"/>
                        <a:ea typeface="Calibri"/>
                        <a:cs typeface="Arial"/>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b="1" dirty="0">
                          <a:effectLst/>
                          <a:latin typeface="Arial"/>
                          <a:ea typeface="Times New Roman"/>
                          <a:cs typeface="B Nazanin"/>
                        </a:rPr>
                        <a:t>120</a:t>
                      </a:r>
                      <a:endParaRPr lang="en-US" sz="1100" dirty="0">
                        <a:effectLst/>
                        <a:latin typeface="Calibri"/>
                        <a:ea typeface="Calibri"/>
                        <a:cs typeface="Arial"/>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300" b="1">
                          <a:effectLst/>
                          <a:latin typeface="Times New Roman"/>
                          <a:ea typeface="Times New Roman"/>
                          <a:cs typeface="B Nazanin"/>
                        </a:rPr>
                        <a:t>42.8</a:t>
                      </a:r>
                      <a:endParaRPr lang="en-US" sz="1100">
                        <a:effectLst/>
                        <a:latin typeface="Calibri"/>
                        <a:ea typeface="Calibri"/>
                        <a:cs typeface="Arial"/>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300" b="1">
                          <a:effectLst/>
                          <a:latin typeface="Times New Roman"/>
                          <a:ea typeface="Times New Roman"/>
                          <a:cs typeface="B Nazanin"/>
                        </a:rPr>
                        <a:t>43</a:t>
                      </a:r>
                      <a:endParaRPr lang="en-US" sz="1100">
                        <a:effectLst/>
                        <a:latin typeface="Calibri"/>
                        <a:ea typeface="Calibri"/>
                        <a:cs typeface="Arial"/>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300" b="1">
                          <a:effectLst/>
                          <a:latin typeface="Times New Roman"/>
                          <a:ea typeface="Times New Roman"/>
                          <a:cs typeface="B Nazanin"/>
                        </a:rPr>
                        <a:t>44</a:t>
                      </a:r>
                      <a:endParaRPr lang="en-US" sz="1100">
                        <a:effectLst/>
                        <a:latin typeface="Calibri"/>
                        <a:ea typeface="Calibri"/>
                        <a:cs typeface="Arial"/>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300" b="1" dirty="0">
                          <a:effectLst/>
                          <a:latin typeface="Times New Roman"/>
                          <a:ea typeface="Times New Roman"/>
                          <a:cs typeface="B Nazanin"/>
                        </a:rPr>
                        <a:t>9.04</a:t>
                      </a:r>
                      <a:endParaRPr lang="en-US" sz="1100" dirty="0">
                        <a:effectLst/>
                        <a:latin typeface="Calibri"/>
                        <a:ea typeface="Calibri"/>
                        <a:cs typeface="Arial"/>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300" b="1" dirty="0">
                          <a:effectLst/>
                          <a:latin typeface="Times New Roman"/>
                          <a:ea typeface="Times New Roman"/>
                          <a:cs typeface="B Nazanin"/>
                        </a:rPr>
                        <a:t>24</a:t>
                      </a:r>
                      <a:endParaRPr lang="en-US" sz="1100" dirty="0">
                        <a:effectLst/>
                        <a:latin typeface="Calibri"/>
                        <a:ea typeface="Calibri"/>
                        <a:cs typeface="Arial"/>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300" b="1" dirty="0">
                          <a:effectLst/>
                          <a:latin typeface="Times New Roman"/>
                          <a:ea typeface="Times New Roman"/>
                          <a:cs typeface="B Nazanin"/>
                        </a:rPr>
                        <a:t>60</a:t>
                      </a:r>
                      <a:endParaRPr lang="en-US" sz="1100" dirty="0">
                        <a:effectLst/>
                        <a:latin typeface="Calibri"/>
                        <a:ea typeface="Calibri"/>
                        <a:cs typeface="Arial"/>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1538" name="Rectangle 3"/>
          <p:cNvSpPr>
            <a:spLocks noChangeArrowheads="1"/>
          </p:cNvSpPr>
          <p:nvPr/>
        </p:nvSpPr>
        <p:spPr bwMode="auto">
          <a:xfrm>
            <a:off x="3851275" y="2468563"/>
            <a:ext cx="35290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fa-IR" sz="2200">
                <a:solidFill>
                  <a:srgbClr val="000000"/>
                </a:solidFill>
                <a:latin typeface="Times New Roman" pitchFamily="18" charset="0"/>
                <a:ea typeface="Times New Roman" pitchFamily="18" charset="0"/>
                <a:cs typeface="B Lotus" pitchFamily="2" charset="-78"/>
              </a:rPr>
              <a:t>توزیع فراوانی متغیر میزان تحصیلات:</a:t>
            </a:r>
            <a:endParaRPr lang="ar-SA" sz="2200">
              <a:solidFill>
                <a:srgbClr val="000000"/>
              </a:solidFill>
              <a:latin typeface="Times New Roman" pitchFamily="18" charset="0"/>
              <a:ea typeface="Times New Roman" pitchFamily="18" charset="0"/>
              <a:cs typeface="B Lotus" pitchFamily="2" charset="-78"/>
            </a:endParaRPr>
          </a:p>
        </p:txBody>
      </p:sp>
      <p:pic>
        <p:nvPicPr>
          <p:cNvPr id="2153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989138"/>
            <a:ext cx="316865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323850" y="4149725"/>
          <a:ext cx="6927850" cy="2246313"/>
        </p:xfrm>
        <a:graphic>
          <a:graphicData uri="http://schemas.openxmlformats.org/drawingml/2006/table">
            <a:tbl>
              <a:tblPr rtl="1" firstRow="1" firstCol="1" bandRow="1"/>
              <a:tblGrid>
                <a:gridCol w="2485009"/>
                <a:gridCol w="385679"/>
                <a:gridCol w="453409"/>
                <a:gridCol w="337924"/>
                <a:gridCol w="467662"/>
                <a:gridCol w="395665"/>
                <a:gridCol w="453409"/>
                <a:gridCol w="357171"/>
                <a:gridCol w="409921"/>
                <a:gridCol w="357169"/>
                <a:gridCol w="409921"/>
                <a:gridCol w="414912"/>
              </a:tblGrid>
              <a:tr h="195597">
                <a:tc rowSpan="2">
                  <a:txBody>
                    <a:bodyPr/>
                    <a:lstStyle/>
                    <a:p>
                      <a:pPr algn="ctr" rtl="1">
                        <a:lnSpc>
                          <a:spcPct val="115000"/>
                        </a:lnSpc>
                        <a:spcAft>
                          <a:spcPts val="0"/>
                        </a:spcAft>
                      </a:pPr>
                      <a:r>
                        <a:rPr lang="ar-SA" sz="1000" dirty="0">
                          <a:effectLst/>
                          <a:latin typeface="Times New Roman"/>
                          <a:ea typeface="Times New Roman"/>
                          <a:cs typeface="B Titr"/>
                        </a:rPr>
                        <a:t>سوالات</a:t>
                      </a:r>
                      <a:endParaRPr lang="en-US" sz="1100" dirty="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rtl="1">
                        <a:spcAft>
                          <a:spcPts val="0"/>
                        </a:spcAft>
                      </a:pPr>
                      <a:r>
                        <a:rPr lang="ar-SA" sz="900" b="1">
                          <a:effectLst/>
                          <a:latin typeface="Times New Roman"/>
                          <a:ea typeface="Times New Roman"/>
                          <a:cs typeface="B Titr"/>
                        </a:rPr>
                        <a:t>خیلی کم</a:t>
                      </a:r>
                      <a:endParaRPr lang="en-US" sz="1000">
                        <a:effectLst/>
                        <a:latin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rtl="1"/>
                      <a:endParaRPr lang="fa-IR"/>
                    </a:p>
                  </a:txBody>
                  <a:tcPr/>
                </a:tc>
                <a:tc gridSpan="2">
                  <a:txBody>
                    <a:bodyPr/>
                    <a:lstStyle/>
                    <a:p>
                      <a:pPr algn="ctr" rtl="1">
                        <a:spcAft>
                          <a:spcPts val="0"/>
                        </a:spcAft>
                      </a:pPr>
                      <a:r>
                        <a:rPr lang="ar-SA" sz="900" b="1" dirty="0">
                          <a:effectLst/>
                          <a:latin typeface="Times New Roman"/>
                          <a:ea typeface="Times New Roman"/>
                          <a:cs typeface="B Titr"/>
                        </a:rPr>
                        <a:t>کم</a:t>
                      </a:r>
                      <a:endParaRPr lang="en-US" sz="1000" dirty="0">
                        <a:effectLst/>
                        <a:latin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rtl="1"/>
                      <a:endParaRPr lang="fa-IR"/>
                    </a:p>
                  </a:txBody>
                  <a:tcPr/>
                </a:tc>
                <a:tc gridSpan="2">
                  <a:txBody>
                    <a:bodyPr/>
                    <a:lstStyle/>
                    <a:p>
                      <a:pPr algn="ctr" rtl="1">
                        <a:spcAft>
                          <a:spcPts val="0"/>
                        </a:spcAft>
                      </a:pPr>
                      <a:r>
                        <a:rPr lang="ar-SA" sz="900" b="1" dirty="0">
                          <a:effectLst/>
                          <a:latin typeface="Times New Roman"/>
                          <a:ea typeface="Times New Roman"/>
                          <a:cs typeface="B Titr"/>
                        </a:rPr>
                        <a:t>متوسط</a:t>
                      </a:r>
                      <a:endParaRPr lang="en-US" sz="1000" dirty="0">
                        <a:effectLst/>
                        <a:latin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rtl="1"/>
                      <a:endParaRPr lang="fa-IR"/>
                    </a:p>
                  </a:txBody>
                  <a:tcPr/>
                </a:tc>
                <a:tc gridSpan="2">
                  <a:txBody>
                    <a:bodyPr/>
                    <a:lstStyle/>
                    <a:p>
                      <a:pPr algn="ctr" rtl="1">
                        <a:spcAft>
                          <a:spcPts val="0"/>
                        </a:spcAft>
                      </a:pPr>
                      <a:r>
                        <a:rPr lang="ar-SA" sz="900" b="1">
                          <a:effectLst/>
                          <a:latin typeface="Times New Roman"/>
                          <a:ea typeface="Times New Roman"/>
                          <a:cs typeface="B Titr"/>
                        </a:rPr>
                        <a:t>زیاد</a:t>
                      </a:r>
                      <a:endParaRPr lang="en-US" sz="1000">
                        <a:effectLst/>
                        <a:latin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rtl="1"/>
                      <a:endParaRPr lang="fa-IR"/>
                    </a:p>
                  </a:txBody>
                  <a:tcPr/>
                </a:tc>
                <a:tc gridSpan="2">
                  <a:txBody>
                    <a:bodyPr/>
                    <a:lstStyle/>
                    <a:p>
                      <a:pPr algn="ctr" rtl="1">
                        <a:spcAft>
                          <a:spcPts val="0"/>
                        </a:spcAft>
                      </a:pPr>
                      <a:r>
                        <a:rPr lang="ar-SA" sz="900" b="1">
                          <a:effectLst/>
                          <a:latin typeface="Times New Roman"/>
                          <a:ea typeface="Times New Roman"/>
                          <a:cs typeface="B Titr"/>
                        </a:rPr>
                        <a:t>خیلی زیاد</a:t>
                      </a:r>
                      <a:endParaRPr lang="en-US" sz="1000">
                        <a:effectLst/>
                        <a:latin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rtl="1"/>
                      <a:endParaRPr lang="fa-IR"/>
                    </a:p>
                  </a:txBody>
                  <a:tcPr/>
                </a:tc>
                <a:tc rowSpan="2">
                  <a:txBody>
                    <a:bodyPr/>
                    <a:lstStyle/>
                    <a:p>
                      <a:pPr algn="ctr" rtl="1">
                        <a:lnSpc>
                          <a:spcPct val="115000"/>
                        </a:lnSpc>
                        <a:spcAft>
                          <a:spcPts val="0"/>
                        </a:spcAft>
                      </a:pPr>
                      <a:r>
                        <a:rPr lang="fa-IR" sz="800" dirty="0">
                          <a:effectLst/>
                          <a:latin typeface="Times New Roman"/>
                          <a:ea typeface="Times New Roman"/>
                          <a:cs typeface="B Titr"/>
                        </a:rPr>
                        <a:t>میانگین</a:t>
                      </a:r>
                      <a:endParaRPr lang="en-US" sz="800" dirty="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22692">
                <a:tc vMerge="1">
                  <a:txBody>
                    <a:bodyPr/>
                    <a:lstStyle/>
                    <a:p>
                      <a:pPr rtl="1"/>
                      <a:endParaRPr lang="fa-IR"/>
                    </a:p>
                  </a:txBody>
                  <a:tcPr/>
                </a:tc>
                <a:tc>
                  <a:txBody>
                    <a:bodyPr/>
                    <a:lstStyle/>
                    <a:p>
                      <a:pPr algn="ctr" rtl="1">
                        <a:lnSpc>
                          <a:spcPct val="115000"/>
                        </a:lnSpc>
                        <a:spcAft>
                          <a:spcPts val="0"/>
                        </a:spcAft>
                      </a:pPr>
                      <a:r>
                        <a:rPr lang="ar-SA" sz="700">
                          <a:effectLst/>
                          <a:latin typeface="Times New Roman"/>
                          <a:ea typeface="Times New Roman"/>
                          <a:cs typeface="B Titr"/>
                        </a:rPr>
                        <a:t>فراوانی</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a:lnSpc>
                          <a:spcPct val="115000"/>
                        </a:lnSpc>
                        <a:spcAft>
                          <a:spcPts val="0"/>
                        </a:spcAft>
                      </a:pPr>
                      <a:r>
                        <a:rPr lang="ar-SA" sz="700">
                          <a:effectLst/>
                          <a:latin typeface="Times New Roman"/>
                          <a:ea typeface="Times New Roman"/>
                          <a:cs typeface="B Titr"/>
                        </a:rPr>
                        <a:t>درصد</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a:lnSpc>
                          <a:spcPct val="115000"/>
                        </a:lnSpc>
                        <a:spcAft>
                          <a:spcPts val="0"/>
                        </a:spcAft>
                      </a:pPr>
                      <a:r>
                        <a:rPr lang="ar-SA" sz="500" dirty="0">
                          <a:effectLst/>
                          <a:latin typeface="Times New Roman"/>
                          <a:ea typeface="Times New Roman"/>
                          <a:cs typeface="B Titr"/>
                        </a:rPr>
                        <a:t>فراوانی</a:t>
                      </a:r>
                      <a:endParaRPr lang="en-US" sz="500" dirty="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a:lnSpc>
                          <a:spcPct val="115000"/>
                        </a:lnSpc>
                        <a:spcAft>
                          <a:spcPts val="0"/>
                        </a:spcAft>
                      </a:pPr>
                      <a:r>
                        <a:rPr lang="ar-SA" sz="700">
                          <a:effectLst/>
                          <a:latin typeface="Times New Roman"/>
                          <a:ea typeface="Times New Roman"/>
                          <a:cs typeface="B Titr"/>
                        </a:rPr>
                        <a:t>درصد</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a:lnSpc>
                          <a:spcPct val="115000"/>
                        </a:lnSpc>
                        <a:spcAft>
                          <a:spcPts val="0"/>
                        </a:spcAft>
                      </a:pPr>
                      <a:r>
                        <a:rPr lang="ar-SA" sz="600" dirty="0">
                          <a:effectLst/>
                          <a:latin typeface="Times New Roman"/>
                          <a:ea typeface="Times New Roman"/>
                          <a:cs typeface="B Titr"/>
                        </a:rPr>
                        <a:t>فراوانی</a:t>
                      </a:r>
                      <a:endParaRPr lang="en-US" sz="600" dirty="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a:lnSpc>
                          <a:spcPct val="115000"/>
                        </a:lnSpc>
                        <a:spcAft>
                          <a:spcPts val="0"/>
                        </a:spcAft>
                      </a:pPr>
                      <a:r>
                        <a:rPr lang="ar-SA" sz="700">
                          <a:effectLst/>
                          <a:latin typeface="Times New Roman"/>
                          <a:ea typeface="Times New Roman"/>
                          <a:cs typeface="B Titr"/>
                        </a:rPr>
                        <a:t>درصد</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a:lnSpc>
                          <a:spcPct val="115000"/>
                        </a:lnSpc>
                        <a:spcAft>
                          <a:spcPts val="0"/>
                        </a:spcAft>
                      </a:pPr>
                      <a:r>
                        <a:rPr lang="ar-SA" sz="600" dirty="0">
                          <a:effectLst/>
                          <a:latin typeface="Times New Roman"/>
                          <a:ea typeface="Times New Roman"/>
                          <a:cs typeface="B Titr"/>
                        </a:rPr>
                        <a:t>فراوانی</a:t>
                      </a:r>
                      <a:endParaRPr lang="en-US" sz="600" dirty="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a:lnSpc>
                          <a:spcPct val="115000"/>
                        </a:lnSpc>
                        <a:spcAft>
                          <a:spcPts val="0"/>
                        </a:spcAft>
                      </a:pPr>
                      <a:r>
                        <a:rPr lang="ar-SA" sz="700">
                          <a:effectLst/>
                          <a:latin typeface="Times New Roman"/>
                          <a:ea typeface="Times New Roman"/>
                          <a:cs typeface="B Titr"/>
                        </a:rPr>
                        <a:t>درصد</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a:lnSpc>
                          <a:spcPct val="115000"/>
                        </a:lnSpc>
                        <a:spcAft>
                          <a:spcPts val="0"/>
                        </a:spcAft>
                      </a:pPr>
                      <a:r>
                        <a:rPr lang="ar-SA" sz="600" dirty="0">
                          <a:effectLst/>
                          <a:latin typeface="Times New Roman"/>
                          <a:ea typeface="Times New Roman"/>
                          <a:cs typeface="B Titr"/>
                        </a:rPr>
                        <a:t>فراوانی</a:t>
                      </a:r>
                      <a:endParaRPr lang="en-US" sz="600" dirty="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a:lnSpc>
                          <a:spcPct val="115000"/>
                        </a:lnSpc>
                        <a:spcAft>
                          <a:spcPts val="0"/>
                        </a:spcAft>
                      </a:pPr>
                      <a:r>
                        <a:rPr lang="ar-SA" sz="700">
                          <a:effectLst/>
                          <a:latin typeface="Times New Roman"/>
                          <a:ea typeface="Times New Roman"/>
                          <a:cs typeface="B Titr"/>
                        </a:rPr>
                        <a:t>درصد</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pPr rtl="1"/>
                      <a:endParaRPr lang="fa-IR"/>
                    </a:p>
                  </a:txBody>
                  <a:tcPr/>
                </a:tc>
              </a:tr>
              <a:tr h="350550">
                <a:tc>
                  <a:txBody>
                    <a:bodyPr/>
                    <a:lstStyle/>
                    <a:p>
                      <a:pPr algn="just" rtl="1">
                        <a:lnSpc>
                          <a:spcPct val="115000"/>
                        </a:lnSpc>
                        <a:spcAft>
                          <a:spcPts val="0"/>
                        </a:spcAft>
                        <a:tabLst>
                          <a:tab pos="3458845" algn="l"/>
                        </a:tabLst>
                      </a:pPr>
                      <a:r>
                        <a:rPr lang="fa-IR" sz="1000" dirty="0">
                          <a:effectLst/>
                          <a:latin typeface="IranNastaliq"/>
                          <a:ea typeface="Times New Roman"/>
                          <a:cs typeface="B Lotus"/>
                        </a:rPr>
                        <a:t>طرح آموزش خانواده نقش مؤثری در آشنایی بیشتر شما و اعضاء خانواده شما با آموزه های دینی و عقیدتی داشته است.</a:t>
                      </a:r>
                      <a:endParaRPr lang="en-US" sz="1100" dirty="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effectLst/>
                          <a:latin typeface="Times New Roman"/>
                          <a:ea typeface="Times New Roman"/>
                          <a:cs typeface="B Lotus"/>
                        </a:rPr>
                        <a:t>11</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9.2</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dirty="0">
                          <a:effectLst/>
                          <a:latin typeface="Times New Roman"/>
                          <a:ea typeface="Times New Roman"/>
                          <a:cs typeface="B Lotus"/>
                        </a:rPr>
                        <a:t>13</a:t>
                      </a:r>
                      <a:endParaRPr lang="en-US" sz="1100" dirty="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dirty="0">
                          <a:effectLst/>
                          <a:latin typeface="Times New Roman"/>
                          <a:ea typeface="Times New Roman"/>
                          <a:cs typeface="B Lotus"/>
                        </a:rPr>
                        <a:t>10.8</a:t>
                      </a:r>
                      <a:endParaRPr lang="en-US" sz="1100" dirty="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dirty="0">
                          <a:effectLst/>
                          <a:latin typeface="Times New Roman"/>
                          <a:ea typeface="Times New Roman"/>
                          <a:cs typeface="B Lotus"/>
                        </a:rPr>
                        <a:t>39</a:t>
                      </a:r>
                      <a:endParaRPr lang="en-US" sz="1100" dirty="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dirty="0">
                          <a:effectLst/>
                          <a:latin typeface="Times New Roman"/>
                          <a:ea typeface="Times New Roman"/>
                          <a:cs typeface="B Lotus"/>
                        </a:rPr>
                        <a:t>32.5</a:t>
                      </a:r>
                      <a:endParaRPr lang="en-US" sz="1100" dirty="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31</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dirty="0">
                          <a:effectLst/>
                          <a:latin typeface="Times New Roman"/>
                          <a:ea typeface="Times New Roman"/>
                          <a:cs typeface="B Lotus"/>
                        </a:rPr>
                        <a:t>25.8</a:t>
                      </a:r>
                      <a:endParaRPr lang="en-US" sz="1100" dirty="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dirty="0">
                          <a:effectLst/>
                          <a:latin typeface="Times New Roman"/>
                          <a:ea typeface="Times New Roman"/>
                          <a:cs typeface="B Lotus"/>
                        </a:rPr>
                        <a:t>26</a:t>
                      </a:r>
                      <a:endParaRPr lang="en-US" sz="1100" dirty="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dirty="0">
                          <a:effectLst/>
                          <a:latin typeface="Times New Roman"/>
                          <a:ea typeface="Times New Roman"/>
                          <a:cs typeface="B Lotus"/>
                        </a:rPr>
                        <a:t>21.7</a:t>
                      </a:r>
                      <a:endParaRPr lang="en-US" sz="1100" dirty="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dirty="0">
                          <a:effectLst/>
                          <a:latin typeface="Times New Roman"/>
                          <a:ea typeface="Times New Roman"/>
                          <a:cs typeface="B Lotus"/>
                        </a:rPr>
                        <a:t>3.4</a:t>
                      </a:r>
                      <a:endParaRPr lang="en-US" sz="1100" dirty="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350550">
                <a:tc>
                  <a:txBody>
                    <a:bodyPr/>
                    <a:lstStyle/>
                    <a:p>
                      <a:pPr algn="just" rtl="1">
                        <a:lnSpc>
                          <a:spcPct val="115000"/>
                        </a:lnSpc>
                        <a:spcAft>
                          <a:spcPts val="0"/>
                        </a:spcAft>
                        <a:tabLst>
                          <a:tab pos="3458845" algn="l"/>
                        </a:tabLst>
                      </a:pPr>
                      <a:r>
                        <a:rPr lang="fa-IR" sz="1000">
                          <a:effectLst/>
                          <a:latin typeface="IranNastaliq"/>
                          <a:ea typeface="Times New Roman"/>
                          <a:cs typeface="B Lotus"/>
                        </a:rPr>
                        <a:t>طرح آموزش خانواده نقش مؤثری درتشویق شماواعضاء خانواده شمابه خواندن نماز و قرآن داشته است.</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effectLst/>
                          <a:latin typeface="Times New Roman"/>
                          <a:ea typeface="Times New Roman"/>
                          <a:cs typeface="B Lotus"/>
                        </a:rPr>
                        <a:t>10</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8.3</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11</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9.2</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effectLst/>
                          <a:latin typeface="Times New Roman"/>
                          <a:ea typeface="Times New Roman"/>
                          <a:cs typeface="B Lotus"/>
                        </a:rPr>
                        <a:t>38</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31.7</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34</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28.3</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27</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22.5</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3.47</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350550">
                <a:tc>
                  <a:txBody>
                    <a:bodyPr/>
                    <a:lstStyle/>
                    <a:p>
                      <a:pPr algn="just" rtl="1">
                        <a:lnSpc>
                          <a:spcPct val="115000"/>
                        </a:lnSpc>
                        <a:spcAft>
                          <a:spcPts val="0"/>
                        </a:spcAft>
                        <a:tabLst>
                          <a:tab pos="3458845" algn="l"/>
                        </a:tabLst>
                      </a:pPr>
                      <a:r>
                        <a:rPr lang="fa-IR" sz="1000">
                          <a:effectLst/>
                          <a:latin typeface="IranNastaliq"/>
                          <a:ea typeface="Times New Roman"/>
                          <a:cs typeface="B Lotus"/>
                        </a:rPr>
                        <a:t>طرح</a:t>
                      </a:r>
                      <a:r>
                        <a:rPr lang="fa-IR" sz="500">
                          <a:effectLst/>
                          <a:latin typeface="IranNastaliq"/>
                          <a:ea typeface="Times New Roman"/>
                          <a:cs typeface="B Lotus"/>
                        </a:rPr>
                        <a:t> </a:t>
                      </a:r>
                      <a:r>
                        <a:rPr lang="fa-IR" sz="1000">
                          <a:effectLst/>
                          <a:latin typeface="IranNastaliq"/>
                          <a:ea typeface="Times New Roman"/>
                          <a:cs typeface="B Lotus"/>
                        </a:rPr>
                        <a:t>آموزش</a:t>
                      </a:r>
                      <a:r>
                        <a:rPr lang="fa-IR" sz="500">
                          <a:effectLst/>
                          <a:latin typeface="IranNastaliq"/>
                          <a:ea typeface="Times New Roman"/>
                          <a:cs typeface="B Lotus"/>
                        </a:rPr>
                        <a:t> </a:t>
                      </a:r>
                      <a:r>
                        <a:rPr lang="fa-IR" sz="1000">
                          <a:effectLst/>
                          <a:latin typeface="IranNastaliq"/>
                          <a:ea typeface="Times New Roman"/>
                          <a:cs typeface="B Lotus"/>
                        </a:rPr>
                        <a:t>خانواده نقش</a:t>
                      </a:r>
                      <a:r>
                        <a:rPr lang="fa-IR" sz="500">
                          <a:effectLst/>
                          <a:latin typeface="IranNastaliq"/>
                          <a:ea typeface="Times New Roman"/>
                          <a:cs typeface="B Lotus"/>
                        </a:rPr>
                        <a:t> </a:t>
                      </a:r>
                      <a:r>
                        <a:rPr lang="fa-IR" sz="1000">
                          <a:effectLst/>
                          <a:latin typeface="IranNastaliq"/>
                          <a:ea typeface="Times New Roman"/>
                          <a:cs typeface="B Lotus"/>
                        </a:rPr>
                        <a:t>مؤثری درپاسخگویی به سؤالات شرعی و شبهات دینی شما و اعضاء خانواده شما داشته است.</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effectLst/>
                          <a:latin typeface="Times New Roman"/>
                          <a:ea typeface="Times New Roman"/>
                          <a:cs typeface="B Lotus"/>
                        </a:rPr>
                        <a:t>14</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11.7</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18</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15</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42</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35</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25</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20.8</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21</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17.5</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3.17</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50550">
                <a:tc>
                  <a:txBody>
                    <a:bodyPr/>
                    <a:lstStyle/>
                    <a:p>
                      <a:pPr algn="just" rtl="1">
                        <a:lnSpc>
                          <a:spcPct val="115000"/>
                        </a:lnSpc>
                        <a:spcAft>
                          <a:spcPts val="0"/>
                        </a:spcAft>
                        <a:tabLst>
                          <a:tab pos="3458845" algn="l"/>
                        </a:tabLst>
                      </a:pPr>
                      <a:r>
                        <a:rPr lang="fa-IR" sz="1000">
                          <a:effectLst/>
                          <a:latin typeface="IranNastaliq"/>
                          <a:ea typeface="Times New Roman"/>
                          <a:cs typeface="B Lotus"/>
                        </a:rPr>
                        <a:t>طرح آموزش خانواده نقش مؤثری دراصلاح حجاب</a:t>
                      </a:r>
                      <a:r>
                        <a:rPr lang="fa-IR" sz="500">
                          <a:effectLst/>
                          <a:latin typeface="IranNastaliq"/>
                          <a:ea typeface="Times New Roman"/>
                          <a:cs typeface="B Lotus"/>
                        </a:rPr>
                        <a:t> </a:t>
                      </a:r>
                      <a:r>
                        <a:rPr lang="fa-IR" sz="1000">
                          <a:effectLst/>
                          <a:latin typeface="IranNastaliq"/>
                          <a:ea typeface="Times New Roman"/>
                          <a:cs typeface="B Lotus"/>
                        </a:rPr>
                        <a:t>وپوشش اعضاء</a:t>
                      </a:r>
                      <a:r>
                        <a:rPr lang="fa-IR" sz="200">
                          <a:effectLst/>
                          <a:latin typeface="IranNastaliq"/>
                          <a:ea typeface="Times New Roman"/>
                          <a:cs typeface="B Lotus"/>
                        </a:rPr>
                        <a:t> </a:t>
                      </a:r>
                      <a:r>
                        <a:rPr lang="fa-IR" sz="1000">
                          <a:effectLst/>
                          <a:latin typeface="IranNastaliq"/>
                          <a:ea typeface="Times New Roman"/>
                          <a:cs typeface="B Lotus"/>
                        </a:rPr>
                        <a:t>خانواده شماداشته است.</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effectLst/>
                          <a:latin typeface="Times New Roman"/>
                          <a:ea typeface="Times New Roman"/>
                          <a:cs typeface="B Lotus"/>
                        </a:rPr>
                        <a:t>21</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17.5</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21</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17.5</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43</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35.8</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19</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15.8</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16</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13.3</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2.9</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824">
                <a:tc>
                  <a:txBody>
                    <a:bodyPr/>
                    <a:lstStyle/>
                    <a:p>
                      <a:pPr algn="just" rtl="1">
                        <a:lnSpc>
                          <a:spcPct val="115000"/>
                        </a:lnSpc>
                        <a:spcAft>
                          <a:spcPts val="0"/>
                        </a:spcAft>
                        <a:tabLst>
                          <a:tab pos="3458845" algn="l"/>
                        </a:tabLst>
                      </a:pPr>
                      <a:r>
                        <a:rPr lang="fa-IR" sz="1000">
                          <a:effectLst/>
                          <a:latin typeface="IranNastaliq"/>
                          <a:ea typeface="Times New Roman"/>
                          <a:cs typeface="B Lotus"/>
                        </a:rPr>
                        <a:t>مشاورین دینی طرح آموزش خانواده که در منزل شما حضور بهم رساندند نقش مؤثری در برطرف کردن نیازها و انتظارات شما از یادگیری آموزه های دینی و عقیدتی داشته اند.</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effectLst/>
                          <a:latin typeface="Times New Roman"/>
                          <a:ea typeface="Times New Roman"/>
                          <a:cs typeface="B Lotus"/>
                        </a:rPr>
                        <a:t>12</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10</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14</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11.7</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40</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33.3</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30</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25</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24</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20</a:t>
                      </a:r>
                      <a:endParaRPr lang="en-US" sz="110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dirty="0">
                          <a:effectLst/>
                          <a:latin typeface="Times New Roman"/>
                          <a:ea typeface="Times New Roman"/>
                          <a:cs typeface="B Lotus"/>
                        </a:rPr>
                        <a:t>3.33</a:t>
                      </a:r>
                      <a:endParaRPr lang="en-US" sz="1100" dirty="0">
                        <a:effectLst/>
                        <a:latin typeface="Calibri"/>
                        <a:ea typeface="Calibri"/>
                        <a:cs typeface="Arial"/>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21639" name="Rectangle 3"/>
          <p:cNvSpPr>
            <a:spLocks noChangeArrowheads="1"/>
          </p:cNvSpPr>
          <p:nvPr/>
        </p:nvSpPr>
        <p:spPr bwMode="auto">
          <a:xfrm>
            <a:off x="3924300" y="3451225"/>
            <a:ext cx="36718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fa-IR" sz="2000">
                <a:solidFill>
                  <a:srgbClr val="000000"/>
                </a:solidFill>
                <a:latin typeface="Times New Roman" pitchFamily="18" charset="0"/>
                <a:ea typeface="Times New Roman" pitchFamily="18" charset="0"/>
                <a:cs typeface="B Lotus" pitchFamily="2" charset="-78"/>
              </a:rPr>
              <a:t>تفکیک نمونه برحسب سوالات متغیر دینی:</a:t>
            </a:r>
            <a:endParaRPr lang="ar-SA" sz="2000">
              <a:solidFill>
                <a:srgbClr val="000000"/>
              </a:solidFill>
              <a:latin typeface="Times New Roman" pitchFamily="18" charset="0"/>
              <a:ea typeface="Times New Roman" pitchFamily="18" charset="0"/>
              <a:cs typeface="B Lotus" pitchFamily="2" charset="-78"/>
            </a:endParaRPr>
          </a:p>
        </p:txBody>
      </p:sp>
      <p:sp>
        <p:nvSpPr>
          <p:cNvPr id="6" name="Slide Number Placeholder 5"/>
          <p:cNvSpPr>
            <a:spLocks noGrp="1"/>
          </p:cNvSpPr>
          <p:nvPr>
            <p:ph type="sldNum" sz="quarter" idx="12"/>
          </p:nvPr>
        </p:nvSpPr>
        <p:spPr/>
        <p:txBody>
          <a:bodyPr/>
          <a:lstStyle/>
          <a:p>
            <a:pPr>
              <a:defRPr/>
            </a:pPr>
            <a:fld id="{6406CA02-6DE6-4B5D-9396-F773AED755D7}" type="slidenum">
              <a:rPr lang="fa-IR" smtClean="0"/>
              <a:pPr>
                <a:defRPr/>
              </a:pPr>
              <a:t>20</a:t>
            </a:fld>
            <a:endParaRPr lang="fa-I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Documents and Settings\Administrator\Desktop\برنامه جدید\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p:cNvSpPr>
            <a:spLocks noChangeArrowheads="1"/>
          </p:cNvSpPr>
          <p:nvPr/>
        </p:nvSpPr>
        <p:spPr bwMode="auto">
          <a:xfrm>
            <a:off x="5767388" y="534988"/>
            <a:ext cx="29384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lnSpc>
                <a:spcPct val="115000"/>
              </a:lnSpc>
              <a:defRPr/>
            </a:pPr>
            <a:r>
              <a:rPr lang="fa-IR" sz="2800" b="1" dirty="0">
                <a:solidFill>
                  <a:schemeClr val="accent1">
                    <a:lumMod val="75000"/>
                  </a:schemeClr>
                </a:solidFill>
                <a:latin typeface="Times New Roman" pitchFamily="18" charset="0"/>
                <a:ea typeface="Times New Roman" pitchFamily="18" charset="0"/>
                <a:cs typeface="B Roya" pitchFamily="2" charset="-78"/>
              </a:rPr>
              <a:t>بررسی فرضیات تحقیق:</a:t>
            </a:r>
            <a:endParaRPr lang="en-US" sz="2800" b="1" dirty="0">
              <a:solidFill>
                <a:schemeClr val="accent1">
                  <a:lumMod val="75000"/>
                </a:schemeClr>
              </a:solidFill>
              <a:ea typeface="Calibri" pitchFamily="34" charset="0"/>
              <a:cs typeface="B Roya" pitchFamily="2" charset="-78"/>
            </a:endParaRPr>
          </a:p>
        </p:txBody>
      </p:sp>
      <p:sp>
        <p:nvSpPr>
          <p:cNvPr id="22532" name="Rectangle 3"/>
          <p:cNvSpPr>
            <a:spLocks noChangeArrowheads="1"/>
          </p:cNvSpPr>
          <p:nvPr/>
        </p:nvSpPr>
        <p:spPr bwMode="auto">
          <a:xfrm>
            <a:off x="539750" y="1211263"/>
            <a:ext cx="8208963"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fa-IR" sz="1900" b="1">
                <a:solidFill>
                  <a:srgbClr val="000000"/>
                </a:solidFill>
                <a:latin typeface="Times New Roman" pitchFamily="18" charset="0"/>
                <a:ea typeface="Times New Roman" pitchFamily="18" charset="0"/>
                <a:cs typeface="B Lotus" pitchFamily="2" charset="-78"/>
              </a:rPr>
              <a:t>آزمون بررسی فرضیات :  </a:t>
            </a:r>
            <a:r>
              <a:rPr lang="en-US" sz="1900" b="1">
                <a:solidFill>
                  <a:srgbClr val="000000"/>
                </a:solidFill>
                <a:latin typeface="Times New Roman" pitchFamily="18" charset="0"/>
                <a:ea typeface="Times New Roman" pitchFamily="18" charset="0"/>
                <a:cs typeface="B Lotus" pitchFamily="2" charset="-78"/>
              </a:rPr>
              <a:t>one sample t-test</a:t>
            </a:r>
            <a:r>
              <a:rPr lang="fa-IR" sz="1900" b="1">
                <a:solidFill>
                  <a:srgbClr val="000000"/>
                </a:solidFill>
                <a:latin typeface="Times New Roman" pitchFamily="18" charset="0"/>
                <a:ea typeface="Times New Roman" pitchFamily="18" charset="0"/>
                <a:cs typeface="B Lotus" pitchFamily="2" charset="-78"/>
              </a:rPr>
              <a:t> که درصورتی که در این آزمون سطح معنی داری کمتر از 0.05 باشد فرض صفر رد شده و متغیرهای مورد نظر بر بهبود وضعیت زندگی افراد تاثیر دارد.</a:t>
            </a:r>
            <a:endParaRPr lang="ar-SA" sz="1900" b="1">
              <a:solidFill>
                <a:srgbClr val="000000"/>
              </a:solidFill>
              <a:latin typeface="Times New Roman" pitchFamily="18" charset="0"/>
              <a:ea typeface="Times New Roman" pitchFamily="18" charset="0"/>
              <a:cs typeface="B Lotus" pitchFamily="2" charset="-78"/>
            </a:endParaRPr>
          </a:p>
        </p:txBody>
      </p:sp>
      <p:sp>
        <p:nvSpPr>
          <p:cNvPr id="22533" name="Rectangle 3"/>
          <p:cNvSpPr>
            <a:spLocks noChangeArrowheads="1"/>
          </p:cNvSpPr>
          <p:nvPr/>
        </p:nvSpPr>
        <p:spPr bwMode="auto">
          <a:xfrm>
            <a:off x="539750" y="2366963"/>
            <a:ext cx="82089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defRPr/>
            </a:pPr>
            <a:r>
              <a:rPr lang="fa-IR" sz="2200" b="1" dirty="0">
                <a:solidFill>
                  <a:schemeClr val="accent1">
                    <a:lumMod val="75000"/>
                  </a:schemeClr>
                </a:solidFill>
                <a:latin typeface="Times New Roman" pitchFamily="18" charset="0"/>
                <a:ea typeface="Times New Roman" pitchFamily="18" charset="0"/>
                <a:cs typeface="B Roya" pitchFamily="2" charset="-78"/>
              </a:rPr>
              <a:t>بررسی فرضیه اصلی تحقیق:</a:t>
            </a:r>
            <a:endParaRPr lang="ar-SA" sz="2200" b="1" dirty="0">
              <a:solidFill>
                <a:schemeClr val="accent1">
                  <a:lumMod val="75000"/>
                </a:schemeClr>
              </a:solidFill>
              <a:latin typeface="Times New Roman" pitchFamily="18" charset="0"/>
              <a:ea typeface="Times New Roman" pitchFamily="18" charset="0"/>
              <a:cs typeface="B Roya" pitchFamily="2" charset="-78"/>
            </a:endParaRPr>
          </a:p>
        </p:txBody>
      </p:sp>
      <p:sp>
        <p:nvSpPr>
          <p:cNvPr id="22534" name="Rectangle 2"/>
          <p:cNvSpPr>
            <a:spLocks noChangeArrowheads="1"/>
          </p:cNvSpPr>
          <p:nvPr/>
        </p:nvSpPr>
        <p:spPr bwMode="auto">
          <a:xfrm>
            <a:off x="3810000" y="2924175"/>
            <a:ext cx="172243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15000"/>
              </a:lnSpc>
            </a:pPr>
            <a:r>
              <a:rPr lang="ar-SA" sz="1500" b="1">
                <a:latin typeface="Times New Roman" pitchFamily="18" charset="0"/>
                <a:ea typeface="Times New Roman" pitchFamily="18" charset="0"/>
                <a:cs typeface="B Lotus" pitchFamily="2" charset="-78"/>
              </a:rPr>
              <a:t>جدول 4-11-  آزمون </a:t>
            </a:r>
            <a:r>
              <a:rPr lang="fa-IR" sz="1500" b="1">
                <a:latin typeface="Times New Roman" pitchFamily="18" charset="0"/>
                <a:ea typeface="Times New Roman" pitchFamily="18" charset="0"/>
                <a:cs typeface="B Lotus" pitchFamily="2" charset="-78"/>
              </a:rPr>
              <a:t>1</a:t>
            </a:r>
            <a:endParaRPr lang="en-US" sz="1500">
              <a:ea typeface="Times New Roman" pitchFamily="18" charset="0"/>
              <a:cs typeface="Calibri" pitchFamily="34" charset="0"/>
            </a:endParaRPr>
          </a:p>
        </p:txBody>
      </p:sp>
      <p:graphicFrame>
        <p:nvGraphicFramePr>
          <p:cNvPr id="4" name="Table 3"/>
          <p:cNvGraphicFramePr>
            <a:graphicFrameLocks noGrp="1"/>
          </p:cNvGraphicFramePr>
          <p:nvPr/>
        </p:nvGraphicFramePr>
        <p:xfrm>
          <a:off x="1927225" y="3378200"/>
          <a:ext cx="5289550" cy="555625"/>
        </p:xfrm>
        <a:graphic>
          <a:graphicData uri="http://schemas.openxmlformats.org/drawingml/2006/table">
            <a:tbl>
              <a:tblPr rtl="1" firstRow="1" firstCol="1" bandRow="1"/>
              <a:tblGrid>
                <a:gridCol w="687033"/>
                <a:gridCol w="532149"/>
                <a:gridCol w="795512"/>
                <a:gridCol w="853969"/>
                <a:gridCol w="1021509"/>
                <a:gridCol w="699689"/>
                <a:gridCol w="699689"/>
              </a:tblGrid>
              <a:tr h="187588">
                <a:tc rowSpan="2">
                  <a:txBody>
                    <a:bodyPr/>
                    <a:lstStyle/>
                    <a:p>
                      <a:pPr algn="ctr" rtl="1">
                        <a:lnSpc>
                          <a:spcPct val="115000"/>
                        </a:lnSpc>
                        <a:spcAft>
                          <a:spcPts val="0"/>
                        </a:spcAft>
                      </a:pPr>
                      <a:r>
                        <a:rPr lang="fa-IR" sz="1000" b="1" dirty="0">
                          <a:effectLst/>
                          <a:latin typeface="Times New Roman"/>
                          <a:ea typeface="Times New Roman"/>
                          <a:cs typeface="B Titr"/>
                        </a:rPr>
                        <a:t>تعداد</a:t>
                      </a:r>
                      <a:endParaRPr lang="en-US" sz="1100" dirty="0">
                        <a:effectLst/>
                        <a:latin typeface="Calibri"/>
                        <a:ea typeface="Calibri"/>
                        <a:cs typeface="Arial"/>
                      </a:endParaRPr>
                    </a:p>
                  </a:txBody>
                  <a:tcPr marL="68572" marR="6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rtl="1">
                        <a:lnSpc>
                          <a:spcPct val="115000"/>
                        </a:lnSpc>
                        <a:spcAft>
                          <a:spcPts val="0"/>
                        </a:spcAft>
                      </a:pPr>
                      <a:r>
                        <a:rPr lang="fa-IR" sz="1000" b="1">
                          <a:effectLst/>
                          <a:latin typeface="Times New Roman"/>
                          <a:ea typeface="Times New Roman"/>
                          <a:cs typeface="B Titr"/>
                        </a:rPr>
                        <a:t>میانگین</a:t>
                      </a:r>
                      <a:endParaRPr lang="en-US" sz="1100">
                        <a:effectLst/>
                        <a:latin typeface="Calibri"/>
                        <a:ea typeface="Calibri"/>
                        <a:cs typeface="Arial"/>
                      </a:endParaRPr>
                    </a:p>
                  </a:txBody>
                  <a:tcPr marL="68572" marR="6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rtl="1">
                        <a:lnSpc>
                          <a:spcPct val="115000"/>
                        </a:lnSpc>
                        <a:spcAft>
                          <a:spcPts val="0"/>
                        </a:spcAft>
                      </a:pPr>
                      <a:r>
                        <a:rPr lang="fa-IR" sz="1000" b="1" dirty="0">
                          <a:effectLst/>
                          <a:latin typeface="Times New Roman"/>
                          <a:ea typeface="Times New Roman"/>
                          <a:cs typeface="B Titr"/>
                        </a:rPr>
                        <a:t>آماره </a:t>
                      </a:r>
                      <a:r>
                        <a:rPr lang="en-US" sz="1000" b="1" dirty="0">
                          <a:effectLst/>
                          <a:latin typeface="Times New Roman"/>
                          <a:ea typeface="Times New Roman"/>
                          <a:cs typeface="B Titr"/>
                        </a:rPr>
                        <a:t>t</a:t>
                      </a:r>
                      <a:endParaRPr lang="en-US" sz="1100" dirty="0">
                        <a:effectLst/>
                        <a:latin typeface="Calibri"/>
                        <a:ea typeface="Calibri"/>
                        <a:cs typeface="Arial"/>
                      </a:endParaRPr>
                    </a:p>
                  </a:txBody>
                  <a:tcPr marL="68572" marR="6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rtl="0">
                        <a:lnSpc>
                          <a:spcPct val="115000"/>
                        </a:lnSpc>
                        <a:spcAft>
                          <a:spcPts val="0"/>
                        </a:spcAft>
                      </a:pPr>
                      <a:r>
                        <a:rPr lang="fa-IR" sz="1000" b="1" dirty="0">
                          <a:effectLst/>
                          <a:latin typeface="Times New Roman"/>
                          <a:ea typeface="Times New Roman"/>
                          <a:cs typeface="B Titr"/>
                        </a:rPr>
                        <a:t>درجه آزادی</a:t>
                      </a:r>
                      <a:endParaRPr lang="en-US" sz="1100" dirty="0">
                        <a:effectLst/>
                        <a:latin typeface="Calibri"/>
                        <a:ea typeface="Calibri"/>
                        <a:cs typeface="Arial"/>
                      </a:endParaRPr>
                    </a:p>
                  </a:txBody>
                  <a:tcPr marL="68572" marR="6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rtl="0">
                        <a:lnSpc>
                          <a:spcPct val="115000"/>
                        </a:lnSpc>
                        <a:spcAft>
                          <a:spcPts val="0"/>
                        </a:spcAft>
                      </a:pPr>
                      <a:r>
                        <a:rPr lang="fa-IR" sz="1000" b="1">
                          <a:effectLst/>
                          <a:latin typeface="Times New Roman"/>
                          <a:ea typeface="Times New Roman"/>
                          <a:cs typeface="B Titr"/>
                        </a:rPr>
                        <a:t>سطح معنی داری</a:t>
                      </a:r>
                      <a:endParaRPr lang="en-US" sz="1100">
                        <a:effectLst/>
                        <a:latin typeface="Calibri"/>
                        <a:ea typeface="Calibri"/>
                        <a:cs typeface="Arial"/>
                      </a:endParaRPr>
                    </a:p>
                  </a:txBody>
                  <a:tcPr marL="68572" marR="6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rtl="0">
                        <a:lnSpc>
                          <a:spcPct val="115000"/>
                        </a:lnSpc>
                        <a:spcAft>
                          <a:spcPts val="0"/>
                        </a:spcAft>
                      </a:pPr>
                      <a:r>
                        <a:rPr lang="fa-IR" sz="1000" b="1">
                          <a:effectLst/>
                          <a:latin typeface="Times New Roman"/>
                          <a:ea typeface="Times New Roman"/>
                          <a:cs typeface="B Titr"/>
                        </a:rPr>
                        <a:t>فاصله اطمینان 95%</a:t>
                      </a:r>
                      <a:endParaRPr lang="en-US" sz="1100">
                        <a:effectLst/>
                        <a:latin typeface="Calibri"/>
                        <a:ea typeface="Calibri"/>
                        <a:cs typeface="Arial"/>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rtl="1"/>
                      <a:endParaRPr lang="fa-IR"/>
                    </a:p>
                  </a:txBody>
                  <a:tcPr/>
                </a:tc>
              </a:tr>
              <a:tr h="157730">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pPr algn="ctr" rtl="0">
                        <a:lnSpc>
                          <a:spcPct val="115000"/>
                        </a:lnSpc>
                        <a:spcAft>
                          <a:spcPts val="0"/>
                        </a:spcAft>
                      </a:pPr>
                      <a:r>
                        <a:rPr lang="fa-IR" sz="900" b="1">
                          <a:effectLst/>
                          <a:latin typeface="Times New Roman"/>
                          <a:ea typeface="Times New Roman"/>
                          <a:cs typeface="B Titr"/>
                        </a:rPr>
                        <a:t>حد بالا</a:t>
                      </a:r>
                      <a:endParaRPr lang="en-US" sz="1100">
                        <a:effectLst/>
                        <a:latin typeface="Calibri"/>
                        <a:ea typeface="Calibri"/>
                        <a:cs typeface="Arial"/>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a:lnSpc>
                          <a:spcPct val="115000"/>
                        </a:lnSpc>
                        <a:spcAft>
                          <a:spcPts val="0"/>
                        </a:spcAft>
                      </a:pPr>
                      <a:r>
                        <a:rPr lang="fa-IR" sz="900" b="1">
                          <a:effectLst/>
                          <a:latin typeface="Times New Roman"/>
                          <a:ea typeface="Times New Roman"/>
                          <a:cs typeface="B Titr"/>
                        </a:rPr>
                        <a:t>حد پایین</a:t>
                      </a:r>
                      <a:endParaRPr lang="en-US" sz="1100">
                        <a:effectLst/>
                        <a:latin typeface="Calibri"/>
                        <a:ea typeface="Calibri"/>
                        <a:cs typeface="Arial"/>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10307">
                <a:tc>
                  <a:txBody>
                    <a:bodyPr/>
                    <a:lstStyle/>
                    <a:p>
                      <a:pPr algn="ctr" rtl="1">
                        <a:lnSpc>
                          <a:spcPct val="115000"/>
                        </a:lnSpc>
                        <a:spcAft>
                          <a:spcPts val="0"/>
                        </a:spcAft>
                      </a:pPr>
                      <a:r>
                        <a:rPr lang="ar-SA" sz="1200" dirty="0">
                          <a:effectLst/>
                          <a:latin typeface="Times New Roman"/>
                          <a:ea typeface="Times New Roman"/>
                          <a:cs typeface="B Lotus"/>
                        </a:rPr>
                        <a:t>120</a:t>
                      </a:r>
                      <a:endParaRPr lang="en-US" sz="1100" dirty="0">
                        <a:effectLst/>
                        <a:latin typeface="Calibri"/>
                        <a:ea typeface="Calibri"/>
                        <a:cs typeface="Arial"/>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3.23</a:t>
                      </a:r>
                      <a:endParaRPr lang="en-US" sz="1100">
                        <a:effectLst/>
                        <a:latin typeface="Calibri"/>
                        <a:ea typeface="Calibri"/>
                        <a:cs typeface="Arial"/>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2.841</a:t>
                      </a:r>
                      <a:endParaRPr lang="en-US" sz="1100">
                        <a:effectLst/>
                        <a:latin typeface="Calibri"/>
                        <a:ea typeface="Calibri"/>
                        <a:cs typeface="Arial"/>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119</a:t>
                      </a:r>
                      <a:endParaRPr lang="en-US" sz="1100">
                        <a:effectLst/>
                        <a:latin typeface="Calibri"/>
                        <a:ea typeface="Calibri"/>
                        <a:cs typeface="Arial"/>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0.015</a:t>
                      </a:r>
                      <a:endParaRPr lang="en-US" sz="1100">
                        <a:effectLst/>
                        <a:latin typeface="Calibri"/>
                        <a:ea typeface="Calibri"/>
                        <a:cs typeface="Arial"/>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a:effectLst/>
                          <a:latin typeface="Times New Roman"/>
                          <a:ea typeface="Times New Roman"/>
                          <a:cs typeface="B Lotus"/>
                        </a:rPr>
                        <a:t>0.42</a:t>
                      </a:r>
                      <a:endParaRPr lang="en-US" sz="1100">
                        <a:effectLst/>
                        <a:latin typeface="Calibri"/>
                        <a:ea typeface="Calibri"/>
                        <a:cs typeface="Arial"/>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200" dirty="0">
                          <a:effectLst/>
                          <a:latin typeface="Times New Roman"/>
                          <a:ea typeface="Times New Roman"/>
                          <a:cs typeface="B Lotus"/>
                        </a:rPr>
                        <a:t>0.04</a:t>
                      </a:r>
                      <a:endParaRPr lang="en-US" sz="1100" dirty="0">
                        <a:effectLst/>
                        <a:latin typeface="Calibri"/>
                        <a:ea typeface="Calibri"/>
                        <a:cs typeface="Arial"/>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563" name="Rectangle 3"/>
          <p:cNvSpPr>
            <a:spLocks noChangeArrowheads="1"/>
          </p:cNvSpPr>
          <p:nvPr/>
        </p:nvSpPr>
        <p:spPr bwMode="auto">
          <a:xfrm>
            <a:off x="539750" y="4181475"/>
            <a:ext cx="8208963"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fa-IR" sz="1900" b="1">
                <a:solidFill>
                  <a:srgbClr val="000000"/>
                </a:solidFill>
                <a:latin typeface="Times New Roman" pitchFamily="18" charset="0"/>
                <a:ea typeface="Times New Roman" pitchFamily="18" charset="0"/>
                <a:cs typeface="B Lotus" pitchFamily="2" charset="-78"/>
              </a:rPr>
              <a:t>باتوجه به اینکه سطح معنی داری کمتراز  0.05 است و با توجه به مثبت بودن دوسر فاصله اطمینان بنابراین فرض صفر رد شده و با اطمینان 95% می توان گفت طرح نظام جامع آموزشی وتربیتی خانواده تاثیرگذاری بالایی در توانمندسازی فکری وفرهنگی خانواده های تحت حمایت استان البرز داشته است. </a:t>
            </a:r>
            <a:endParaRPr lang="ar-SA" sz="1900" b="1">
              <a:solidFill>
                <a:srgbClr val="000000"/>
              </a:solidFill>
              <a:latin typeface="Times New Roman" pitchFamily="18" charset="0"/>
              <a:ea typeface="Times New Roman" pitchFamily="18" charset="0"/>
              <a:cs typeface="B Lotus" pitchFamily="2" charset="-78"/>
            </a:endParaRPr>
          </a:p>
        </p:txBody>
      </p:sp>
      <p:sp>
        <p:nvSpPr>
          <p:cNvPr id="5" name="Slide Number Placeholder 4"/>
          <p:cNvSpPr>
            <a:spLocks noGrp="1"/>
          </p:cNvSpPr>
          <p:nvPr>
            <p:ph type="sldNum" sz="quarter" idx="12"/>
          </p:nvPr>
        </p:nvSpPr>
        <p:spPr/>
        <p:txBody>
          <a:bodyPr/>
          <a:lstStyle/>
          <a:p>
            <a:pPr>
              <a:defRPr/>
            </a:pPr>
            <a:fld id="{5D79F200-4E38-4786-AE0D-8A66FAAE99EA}" type="slidenum">
              <a:rPr lang="fa-IR" smtClean="0"/>
              <a:pPr>
                <a:defRPr/>
              </a:pPr>
              <a:t>21</a:t>
            </a:fld>
            <a:endParaRPr lang="fa-I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Documents and Settings\Administrator\Desktop\برنامه جدید\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p:cNvSpPr>
            <a:spLocks noChangeArrowheads="1"/>
          </p:cNvSpPr>
          <p:nvPr/>
        </p:nvSpPr>
        <p:spPr bwMode="auto">
          <a:xfrm>
            <a:off x="5148263" y="476250"/>
            <a:ext cx="36734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lnSpc>
                <a:spcPct val="115000"/>
              </a:lnSpc>
              <a:defRPr/>
            </a:pPr>
            <a:r>
              <a:rPr lang="fa-IR" sz="3000" b="1" dirty="0">
                <a:solidFill>
                  <a:schemeClr val="accent1">
                    <a:lumMod val="75000"/>
                  </a:schemeClr>
                </a:solidFill>
                <a:latin typeface="Times New Roman" pitchFamily="18" charset="0"/>
                <a:ea typeface="Times New Roman" pitchFamily="18" charset="0"/>
                <a:cs typeface="B Roya" pitchFamily="2" charset="-78"/>
              </a:rPr>
              <a:t>نتایج فرضیات فرعی تحقیق:</a:t>
            </a:r>
            <a:endParaRPr lang="en-US" sz="3000" b="1" dirty="0">
              <a:solidFill>
                <a:schemeClr val="accent1">
                  <a:lumMod val="75000"/>
                </a:schemeClr>
              </a:solidFill>
              <a:ea typeface="Calibri" pitchFamily="34" charset="0"/>
              <a:cs typeface="B Roya" pitchFamily="2" charset="-78"/>
            </a:endParaRPr>
          </a:p>
        </p:txBody>
      </p:sp>
      <p:sp>
        <p:nvSpPr>
          <p:cNvPr id="23556" name="Rectangle 3"/>
          <p:cNvSpPr>
            <a:spLocks noChangeArrowheads="1"/>
          </p:cNvSpPr>
          <p:nvPr/>
        </p:nvSpPr>
        <p:spPr bwMode="auto">
          <a:xfrm>
            <a:off x="315913" y="1266825"/>
            <a:ext cx="8577262"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defRPr/>
            </a:pPr>
            <a:r>
              <a:rPr lang="fa-IR" sz="1650" b="1" dirty="0">
                <a:solidFill>
                  <a:srgbClr val="000000"/>
                </a:solidFill>
                <a:latin typeface="Times New Roman" pitchFamily="18" charset="0"/>
                <a:ea typeface="Times New Roman" pitchFamily="18" charset="0"/>
                <a:cs typeface="B Lotus" pitchFamily="2" charset="-78"/>
              </a:rPr>
              <a:t>فرضیه فرعی اول:  تاثیرگذاری آموزشهای بعد دینی طرح برتوانمندسازی فکری و فرهنگی خانواده ها بالا ارزیابی شد. </a:t>
            </a:r>
          </a:p>
          <a:p>
            <a:pPr algn="just">
              <a:lnSpc>
                <a:spcPct val="150000"/>
              </a:lnSpc>
              <a:defRPr/>
            </a:pPr>
            <a:r>
              <a:rPr lang="fa-IR" sz="1650" b="1" dirty="0">
                <a:solidFill>
                  <a:srgbClr val="000000"/>
                </a:solidFill>
                <a:latin typeface="Times New Roman" pitchFamily="18" charset="0"/>
                <a:ea typeface="Times New Roman" pitchFamily="18" charset="0"/>
                <a:cs typeface="B Lotus" pitchFamily="2" charset="-78"/>
              </a:rPr>
              <a:t>فرضیه فرعی دوم: تاثیرگذاری آموزشهای بعدفرهنگی طرح برتوانمندسازی خانواده ها متوسط رو به پایین ارزیابی شد. </a:t>
            </a:r>
          </a:p>
          <a:p>
            <a:pPr algn="just">
              <a:lnSpc>
                <a:spcPct val="150000"/>
              </a:lnSpc>
              <a:defRPr/>
            </a:pPr>
            <a:r>
              <a:rPr lang="fa-IR" sz="1650" b="1" dirty="0">
                <a:solidFill>
                  <a:srgbClr val="000000"/>
                </a:solidFill>
                <a:latin typeface="Times New Roman" pitchFamily="18" charset="0"/>
                <a:ea typeface="Times New Roman" pitchFamily="18" charset="0"/>
                <a:cs typeface="B Lotus" pitchFamily="2" charset="-78"/>
              </a:rPr>
              <a:t>فرضیه فرعی سوم: تاثیرگذاری آموزشهای بعد رفتاری-روانی طرح برتوانمندسازی فکری و فرهنگی خانواده ها بالا ارزیابی شد. </a:t>
            </a:r>
          </a:p>
          <a:p>
            <a:pPr algn="just">
              <a:lnSpc>
                <a:spcPct val="150000"/>
              </a:lnSpc>
              <a:defRPr/>
            </a:pPr>
            <a:r>
              <a:rPr lang="fa-IR" sz="1650" b="1" dirty="0">
                <a:solidFill>
                  <a:srgbClr val="000000"/>
                </a:solidFill>
                <a:latin typeface="Times New Roman" pitchFamily="18" charset="0"/>
                <a:ea typeface="Times New Roman" pitchFamily="18" charset="0"/>
                <a:cs typeface="B Lotus" pitchFamily="2" charset="-78"/>
              </a:rPr>
              <a:t>فرضیه فرعی چهارم: تاثیرگذاری آموزشهای بعد تحصیلی طرح برتوانمندسازی فکری و فرهنگی خانواده ها متوسط ارزیابی شد. </a:t>
            </a:r>
          </a:p>
          <a:p>
            <a:pPr algn="just">
              <a:lnSpc>
                <a:spcPct val="150000"/>
              </a:lnSpc>
              <a:defRPr/>
            </a:pPr>
            <a:r>
              <a:rPr lang="fa-IR" sz="1650" b="1" dirty="0">
                <a:solidFill>
                  <a:srgbClr val="000000"/>
                </a:solidFill>
                <a:latin typeface="Times New Roman" pitchFamily="18" charset="0"/>
                <a:ea typeface="Times New Roman" pitchFamily="18" charset="0"/>
                <a:cs typeface="B Lotus" pitchFamily="2" charset="-78"/>
              </a:rPr>
              <a:t>فرضیه فرعی پنجم: تاثیرگذاری آموزشهای بعد بهداشتی طرح برتوانمندسازی فکری و فرهنگی خانواده ها پایین ارزیابی گردید. </a:t>
            </a:r>
          </a:p>
          <a:p>
            <a:pPr algn="just">
              <a:lnSpc>
                <a:spcPct val="150000"/>
              </a:lnSpc>
              <a:defRPr/>
            </a:pPr>
            <a:r>
              <a:rPr lang="fa-IR" sz="1650" b="1" dirty="0">
                <a:solidFill>
                  <a:srgbClr val="000000"/>
                </a:solidFill>
                <a:latin typeface="Times New Roman" pitchFamily="18" charset="0"/>
                <a:ea typeface="Times New Roman" pitchFamily="18" charset="0"/>
                <a:cs typeface="B Lotus" pitchFamily="2" charset="-78"/>
              </a:rPr>
              <a:t>فرضیه فرعی ششم: تاثیرگذاری آموزشهای بعد اقتصادی طرح برتوانمندسازی فکری و فرهنگی خانواده ها متوسط ارزیابی شد. </a:t>
            </a:r>
          </a:p>
        </p:txBody>
      </p:sp>
      <p:sp>
        <p:nvSpPr>
          <p:cNvPr id="23557" name="Rectangle 2"/>
          <p:cNvSpPr>
            <a:spLocks noChangeArrowheads="1"/>
          </p:cNvSpPr>
          <p:nvPr/>
        </p:nvSpPr>
        <p:spPr bwMode="auto">
          <a:xfrm>
            <a:off x="4427538" y="4652963"/>
            <a:ext cx="42322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lnSpc>
                <a:spcPct val="115000"/>
              </a:lnSpc>
              <a:defRPr/>
            </a:pPr>
            <a:r>
              <a:rPr lang="fa-IR" sz="2300" b="1" dirty="0">
                <a:solidFill>
                  <a:schemeClr val="accent1">
                    <a:lumMod val="75000"/>
                  </a:schemeClr>
                </a:solidFill>
                <a:latin typeface="Times New Roman" pitchFamily="18" charset="0"/>
                <a:ea typeface="Times New Roman" pitchFamily="18" charset="0"/>
                <a:cs typeface="B Roya" pitchFamily="2" charset="-78"/>
              </a:rPr>
              <a:t>رتبه بندی تاثیرگذاری ابعاد آموزشی طرح:</a:t>
            </a:r>
            <a:endParaRPr lang="en-US" sz="2300" b="1" dirty="0">
              <a:solidFill>
                <a:schemeClr val="accent1">
                  <a:lumMod val="75000"/>
                </a:schemeClr>
              </a:solidFill>
              <a:ea typeface="Calibri" pitchFamily="34" charset="0"/>
              <a:cs typeface="B Roya" pitchFamily="2" charset="-78"/>
            </a:endParaRPr>
          </a:p>
        </p:txBody>
      </p:sp>
      <p:graphicFrame>
        <p:nvGraphicFramePr>
          <p:cNvPr id="2" name="Table 1"/>
          <p:cNvGraphicFramePr>
            <a:graphicFrameLocks noGrp="1"/>
          </p:cNvGraphicFramePr>
          <p:nvPr/>
        </p:nvGraphicFramePr>
        <p:xfrm>
          <a:off x="539750" y="3860800"/>
          <a:ext cx="3527425" cy="2024063"/>
        </p:xfrm>
        <a:graphic>
          <a:graphicData uri="http://schemas.openxmlformats.org/drawingml/2006/table">
            <a:tbl>
              <a:tblPr rtl="1" firstRow="1" firstCol="1" bandRow="1"/>
              <a:tblGrid>
                <a:gridCol w="1677971"/>
                <a:gridCol w="1167528"/>
                <a:gridCol w="681926"/>
              </a:tblGrid>
              <a:tr h="268250">
                <a:tc>
                  <a:txBody>
                    <a:bodyPr/>
                    <a:lstStyle/>
                    <a:p>
                      <a:pPr algn="ctr" rtl="1">
                        <a:lnSpc>
                          <a:spcPct val="115000"/>
                        </a:lnSpc>
                        <a:spcAft>
                          <a:spcPts val="0"/>
                        </a:spcAft>
                      </a:pPr>
                      <a:r>
                        <a:rPr lang="ar-SA" sz="1200" dirty="0">
                          <a:effectLst/>
                          <a:latin typeface="Times New Roman"/>
                          <a:ea typeface="Times New Roman"/>
                          <a:cs typeface="B Titr"/>
                        </a:rPr>
                        <a:t>ابعاد</a:t>
                      </a:r>
                      <a:endParaRPr lang="en-US" sz="1200" dirty="0">
                        <a:effectLst/>
                        <a:latin typeface="Calibri"/>
                        <a:ea typeface="Calibri"/>
                        <a:cs typeface="Arial"/>
                      </a:endParaRPr>
                    </a:p>
                  </a:txBody>
                  <a:tcPr marL="68561" marR="68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1">
                        <a:lnSpc>
                          <a:spcPct val="115000"/>
                        </a:lnSpc>
                        <a:spcAft>
                          <a:spcPts val="0"/>
                        </a:spcAft>
                      </a:pPr>
                      <a:r>
                        <a:rPr lang="ar-SA" sz="1200" dirty="0">
                          <a:effectLst/>
                          <a:latin typeface="Times New Roman"/>
                          <a:ea typeface="Times New Roman"/>
                          <a:cs typeface="B Titr"/>
                        </a:rPr>
                        <a:t>میانگین رتبه</a:t>
                      </a:r>
                      <a:endParaRPr lang="en-US" sz="1200" dirty="0">
                        <a:effectLst/>
                        <a:latin typeface="Calibri"/>
                        <a:ea typeface="Calibri"/>
                        <a:cs typeface="Arial"/>
                      </a:endParaRPr>
                    </a:p>
                  </a:txBody>
                  <a:tcPr marL="68561" marR="68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1">
                        <a:lnSpc>
                          <a:spcPct val="115000"/>
                        </a:lnSpc>
                        <a:spcAft>
                          <a:spcPts val="0"/>
                        </a:spcAft>
                      </a:pPr>
                      <a:r>
                        <a:rPr lang="ar-SA" sz="1200" dirty="0">
                          <a:effectLst/>
                          <a:latin typeface="Times New Roman"/>
                          <a:ea typeface="Times New Roman"/>
                          <a:cs typeface="B Titr"/>
                        </a:rPr>
                        <a:t>رتبه</a:t>
                      </a:r>
                      <a:endParaRPr lang="en-US" sz="1200" dirty="0">
                        <a:effectLst/>
                        <a:latin typeface="Calibri"/>
                        <a:ea typeface="Calibri"/>
                        <a:cs typeface="Arial"/>
                      </a:endParaRPr>
                    </a:p>
                  </a:txBody>
                  <a:tcPr marL="68561" marR="68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92636">
                <a:tc>
                  <a:txBody>
                    <a:bodyPr/>
                    <a:lstStyle/>
                    <a:p>
                      <a:pPr algn="ctr" rtl="1">
                        <a:lnSpc>
                          <a:spcPct val="115000"/>
                        </a:lnSpc>
                        <a:spcAft>
                          <a:spcPts val="0"/>
                        </a:spcAft>
                      </a:pPr>
                      <a:r>
                        <a:rPr lang="ar-SA" sz="1600" dirty="0">
                          <a:effectLst/>
                          <a:latin typeface="Times New Roman"/>
                          <a:ea typeface="Times New Roman"/>
                          <a:cs typeface="B Lotus"/>
                        </a:rPr>
                        <a:t>بعد دینی</a:t>
                      </a:r>
                      <a:endParaRPr lang="en-US" sz="1600" dirty="0">
                        <a:effectLst/>
                        <a:latin typeface="Calibri"/>
                        <a:ea typeface="Calibri"/>
                        <a:cs typeface="Arial"/>
                      </a:endParaRPr>
                    </a:p>
                  </a:txBody>
                  <a:tcPr marL="68561" marR="68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dirty="0">
                          <a:effectLst/>
                          <a:latin typeface="Times New Roman"/>
                          <a:ea typeface="Times New Roman"/>
                          <a:cs typeface="B Lotus"/>
                        </a:rPr>
                        <a:t>4.5</a:t>
                      </a:r>
                      <a:endParaRPr lang="en-US" sz="1600" dirty="0">
                        <a:effectLst/>
                        <a:latin typeface="Calibri"/>
                        <a:ea typeface="Calibri"/>
                        <a:cs typeface="Arial"/>
                      </a:endParaRPr>
                    </a:p>
                  </a:txBody>
                  <a:tcPr marL="68561" marR="68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dirty="0">
                          <a:effectLst/>
                          <a:latin typeface="Times New Roman"/>
                          <a:ea typeface="Times New Roman"/>
                          <a:cs typeface="B Lotus"/>
                        </a:rPr>
                        <a:t>1</a:t>
                      </a:r>
                      <a:endParaRPr lang="en-US" sz="1600" dirty="0">
                        <a:effectLst/>
                        <a:latin typeface="Calibri"/>
                        <a:ea typeface="Calibri"/>
                        <a:cs typeface="Arial"/>
                      </a:endParaRPr>
                    </a:p>
                  </a:txBody>
                  <a:tcPr marL="68561" marR="68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636">
                <a:tc>
                  <a:txBody>
                    <a:bodyPr/>
                    <a:lstStyle/>
                    <a:p>
                      <a:pPr algn="ctr" rtl="1">
                        <a:lnSpc>
                          <a:spcPct val="115000"/>
                        </a:lnSpc>
                        <a:spcAft>
                          <a:spcPts val="0"/>
                        </a:spcAft>
                      </a:pPr>
                      <a:r>
                        <a:rPr lang="ar-SA" sz="1600">
                          <a:effectLst/>
                          <a:latin typeface="Times New Roman"/>
                          <a:ea typeface="Times New Roman"/>
                          <a:cs typeface="B Lotus"/>
                        </a:rPr>
                        <a:t>بعد رفتاری</a:t>
                      </a:r>
                      <a:endParaRPr lang="en-US" sz="1600">
                        <a:effectLst/>
                        <a:latin typeface="Calibri"/>
                        <a:ea typeface="Calibri"/>
                        <a:cs typeface="Arial"/>
                      </a:endParaRPr>
                    </a:p>
                  </a:txBody>
                  <a:tcPr marL="68561" marR="68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dirty="0">
                          <a:effectLst/>
                          <a:latin typeface="Times New Roman"/>
                          <a:ea typeface="Times New Roman"/>
                          <a:cs typeface="B Lotus"/>
                        </a:rPr>
                        <a:t>4.32</a:t>
                      </a:r>
                      <a:endParaRPr lang="en-US" sz="1600" dirty="0">
                        <a:effectLst/>
                        <a:latin typeface="Calibri"/>
                        <a:ea typeface="Calibri"/>
                        <a:cs typeface="Arial"/>
                      </a:endParaRPr>
                    </a:p>
                  </a:txBody>
                  <a:tcPr marL="68561" marR="68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a:effectLst/>
                          <a:latin typeface="Times New Roman"/>
                          <a:ea typeface="Times New Roman"/>
                          <a:cs typeface="B Lotus"/>
                        </a:rPr>
                        <a:t>2</a:t>
                      </a:r>
                      <a:endParaRPr lang="en-US" sz="1600">
                        <a:effectLst/>
                        <a:latin typeface="Calibri"/>
                        <a:ea typeface="Calibri"/>
                        <a:cs typeface="Arial"/>
                      </a:endParaRPr>
                    </a:p>
                  </a:txBody>
                  <a:tcPr marL="68561" marR="68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636">
                <a:tc>
                  <a:txBody>
                    <a:bodyPr/>
                    <a:lstStyle/>
                    <a:p>
                      <a:pPr algn="ctr" rtl="1">
                        <a:lnSpc>
                          <a:spcPct val="115000"/>
                        </a:lnSpc>
                        <a:spcAft>
                          <a:spcPts val="0"/>
                        </a:spcAft>
                      </a:pPr>
                      <a:r>
                        <a:rPr lang="fa-IR" sz="1600" dirty="0">
                          <a:effectLst/>
                          <a:latin typeface="Times New Roman"/>
                          <a:ea typeface="Times New Roman"/>
                          <a:cs typeface="B Lotus"/>
                        </a:rPr>
                        <a:t>تحصیلی</a:t>
                      </a:r>
                      <a:endParaRPr lang="en-US" sz="1600" dirty="0">
                        <a:effectLst/>
                        <a:latin typeface="Calibri"/>
                        <a:ea typeface="Calibri"/>
                        <a:cs typeface="Arial"/>
                      </a:endParaRPr>
                    </a:p>
                  </a:txBody>
                  <a:tcPr marL="68561" marR="68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dirty="0">
                          <a:effectLst/>
                          <a:latin typeface="Times New Roman"/>
                          <a:ea typeface="Times New Roman"/>
                          <a:cs typeface="B Lotus"/>
                        </a:rPr>
                        <a:t>3.54</a:t>
                      </a:r>
                      <a:endParaRPr lang="en-US" sz="1600" dirty="0">
                        <a:effectLst/>
                        <a:latin typeface="Calibri"/>
                        <a:ea typeface="Calibri"/>
                        <a:cs typeface="Arial"/>
                      </a:endParaRPr>
                    </a:p>
                  </a:txBody>
                  <a:tcPr marL="68561" marR="68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a:effectLst/>
                          <a:latin typeface="Times New Roman"/>
                          <a:ea typeface="Times New Roman"/>
                          <a:cs typeface="B Lotus"/>
                        </a:rPr>
                        <a:t>3</a:t>
                      </a:r>
                      <a:endParaRPr lang="en-US" sz="1600">
                        <a:effectLst/>
                        <a:latin typeface="Calibri"/>
                        <a:ea typeface="Calibri"/>
                        <a:cs typeface="Arial"/>
                      </a:endParaRPr>
                    </a:p>
                  </a:txBody>
                  <a:tcPr marL="68561" marR="68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636">
                <a:tc>
                  <a:txBody>
                    <a:bodyPr/>
                    <a:lstStyle/>
                    <a:p>
                      <a:pPr algn="ctr" rtl="1">
                        <a:lnSpc>
                          <a:spcPct val="115000"/>
                        </a:lnSpc>
                        <a:spcAft>
                          <a:spcPts val="0"/>
                        </a:spcAft>
                      </a:pPr>
                      <a:r>
                        <a:rPr lang="fa-IR" sz="1600">
                          <a:effectLst/>
                          <a:latin typeface="Times New Roman"/>
                          <a:ea typeface="Times New Roman"/>
                          <a:cs typeface="B Lotus"/>
                        </a:rPr>
                        <a:t>اقتصادی</a:t>
                      </a:r>
                      <a:endParaRPr lang="en-US" sz="1600">
                        <a:effectLst/>
                        <a:latin typeface="Calibri"/>
                        <a:ea typeface="Calibri"/>
                        <a:cs typeface="Arial"/>
                      </a:endParaRPr>
                    </a:p>
                  </a:txBody>
                  <a:tcPr marL="68561" marR="68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dirty="0">
                          <a:effectLst/>
                          <a:latin typeface="Times New Roman"/>
                          <a:ea typeface="Times New Roman"/>
                          <a:cs typeface="B Lotus"/>
                        </a:rPr>
                        <a:t>3.31</a:t>
                      </a:r>
                      <a:endParaRPr lang="en-US" sz="1600" dirty="0">
                        <a:effectLst/>
                        <a:latin typeface="Calibri"/>
                        <a:ea typeface="Calibri"/>
                        <a:cs typeface="Arial"/>
                      </a:endParaRPr>
                    </a:p>
                  </a:txBody>
                  <a:tcPr marL="68561" marR="68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dirty="0">
                          <a:effectLst/>
                          <a:latin typeface="Times New Roman"/>
                          <a:ea typeface="Times New Roman"/>
                          <a:cs typeface="B Lotus"/>
                        </a:rPr>
                        <a:t>4</a:t>
                      </a:r>
                      <a:endParaRPr lang="en-US" sz="1600" dirty="0">
                        <a:effectLst/>
                        <a:latin typeface="Calibri"/>
                        <a:ea typeface="Calibri"/>
                        <a:cs typeface="Arial"/>
                      </a:endParaRPr>
                    </a:p>
                  </a:txBody>
                  <a:tcPr marL="68561" marR="68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636">
                <a:tc>
                  <a:txBody>
                    <a:bodyPr/>
                    <a:lstStyle/>
                    <a:p>
                      <a:pPr algn="ctr" rtl="1">
                        <a:lnSpc>
                          <a:spcPct val="115000"/>
                        </a:lnSpc>
                        <a:spcAft>
                          <a:spcPts val="0"/>
                        </a:spcAft>
                      </a:pPr>
                      <a:r>
                        <a:rPr lang="ar-SA" sz="1600">
                          <a:effectLst/>
                          <a:latin typeface="Times New Roman"/>
                          <a:ea typeface="Times New Roman"/>
                          <a:cs typeface="B Lotus"/>
                        </a:rPr>
                        <a:t>بعد فرهنگی و اجتماعی</a:t>
                      </a:r>
                      <a:endParaRPr lang="en-US" sz="1600">
                        <a:effectLst/>
                        <a:latin typeface="Calibri"/>
                        <a:ea typeface="Calibri"/>
                        <a:cs typeface="Arial"/>
                      </a:endParaRPr>
                    </a:p>
                  </a:txBody>
                  <a:tcPr marL="68561" marR="68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a:effectLst/>
                          <a:latin typeface="Times New Roman"/>
                          <a:ea typeface="Times New Roman"/>
                          <a:cs typeface="B Lotus"/>
                        </a:rPr>
                        <a:t>3.25</a:t>
                      </a:r>
                      <a:endParaRPr lang="en-US" sz="1600">
                        <a:effectLst/>
                        <a:latin typeface="Calibri"/>
                        <a:ea typeface="Calibri"/>
                        <a:cs typeface="Arial"/>
                      </a:endParaRPr>
                    </a:p>
                  </a:txBody>
                  <a:tcPr marL="68561" marR="68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dirty="0">
                          <a:effectLst/>
                          <a:latin typeface="Times New Roman"/>
                          <a:ea typeface="Times New Roman"/>
                          <a:cs typeface="B Lotus"/>
                        </a:rPr>
                        <a:t>5</a:t>
                      </a:r>
                      <a:endParaRPr lang="en-US" sz="1600" dirty="0">
                        <a:effectLst/>
                        <a:latin typeface="Calibri"/>
                        <a:ea typeface="Calibri"/>
                        <a:cs typeface="Arial"/>
                      </a:endParaRPr>
                    </a:p>
                  </a:txBody>
                  <a:tcPr marL="68561" marR="68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636">
                <a:tc>
                  <a:txBody>
                    <a:bodyPr/>
                    <a:lstStyle/>
                    <a:p>
                      <a:pPr algn="ctr" rtl="1">
                        <a:lnSpc>
                          <a:spcPct val="115000"/>
                        </a:lnSpc>
                        <a:spcAft>
                          <a:spcPts val="0"/>
                        </a:spcAft>
                      </a:pPr>
                      <a:r>
                        <a:rPr lang="ar-SA" sz="1600">
                          <a:effectLst/>
                          <a:latin typeface="Times New Roman"/>
                          <a:ea typeface="Times New Roman"/>
                          <a:cs typeface="B Lotus"/>
                        </a:rPr>
                        <a:t>بهداشتی</a:t>
                      </a:r>
                      <a:endParaRPr lang="en-US" sz="1600">
                        <a:effectLst/>
                        <a:latin typeface="Calibri"/>
                        <a:ea typeface="Calibri"/>
                        <a:cs typeface="Arial"/>
                      </a:endParaRPr>
                    </a:p>
                  </a:txBody>
                  <a:tcPr marL="68561" marR="68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a:effectLst/>
                          <a:latin typeface="Times New Roman"/>
                          <a:ea typeface="Times New Roman"/>
                          <a:cs typeface="B Lotus"/>
                        </a:rPr>
                        <a:t>2.08</a:t>
                      </a:r>
                      <a:endParaRPr lang="en-US" sz="1600">
                        <a:effectLst/>
                        <a:latin typeface="Calibri"/>
                        <a:ea typeface="Calibri"/>
                        <a:cs typeface="Arial"/>
                      </a:endParaRPr>
                    </a:p>
                  </a:txBody>
                  <a:tcPr marL="68561" marR="68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dirty="0">
                          <a:effectLst/>
                          <a:latin typeface="Times New Roman"/>
                          <a:ea typeface="Times New Roman"/>
                          <a:cs typeface="B Lotus"/>
                        </a:rPr>
                        <a:t>6</a:t>
                      </a:r>
                      <a:endParaRPr lang="en-US" sz="1600" dirty="0">
                        <a:effectLst/>
                        <a:latin typeface="Calibri"/>
                        <a:ea typeface="Calibri"/>
                        <a:cs typeface="Arial"/>
                      </a:endParaRPr>
                    </a:p>
                  </a:txBody>
                  <a:tcPr marL="68561" marR="68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pPr>
              <a:defRPr/>
            </a:pPr>
            <a:fld id="{31FB063C-A1CF-462F-8CC5-311FF7575138}" type="slidenum">
              <a:rPr lang="fa-IR" smtClean="0"/>
              <a:pPr>
                <a:defRPr/>
              </a:pPr>
              <a:t>22</a:t>
            </a:fld>
            <a:endParaRPr lang="fa-I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C:\Documents and Settings\Administrator\Deskto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26988"/>
            <a:ext cx="914876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ar-SA">
              <a:solidFill>
                <a:srgbClr val="000000"/>
              </a:solidFill>
            </a:endParaRPr>
          </a:p>
        </p:txBody>
      </p:sp>
      <p:sp>
        <p:nvSpPr>
          <p:cNvPr id="24580" name="Rectangle 1"/>
          <p:cNvSpPr>
            <a:spLocks noChangeArrowheads="1"/>
          </p:cNvSpPr>
          <p:nvPr/>
        </p:nvSpPr>
        <p:spPr bwMode="auto">
          <a:xfrm>
            <a:off x="771525" y="1308100"/>
            <a:ext cx="7488238"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fa-IR" b="1">
                <a:solidFill>
                  <a:srgbClr val="000000"/>
                </a:solidFill>
                <a:ea typeface="Calibri" pitchFamily="34" charset="0"/>
                <a:cs typeface="B Lotus" pitchFamily="2" charset="-78"/>
              </a:rPr>
              <a:t>با بررسی نظریات و دیدگاههای اندیشمندان و صاحبنظران علوم انسانی و نیز نقطه نظرات مدیران فرهنگی نهاد مزبور تا حد بسیار بالایی فرضیات مورد نظر تحقیق تایید گردید . نتيجه تحقيق نشان دهنده تاثيرگذاري بالاي طرح نظام جامع آموزشي وتربيتي خانواده اجراشده دركميته امداد امام خميني (ره) استان البرز بر توانمندسازي و ارتقاء سطح آگاهی ها وتوانایی های سرپرست وسایر اعضاء خانواده هاي تحت حمايت است .</a:t>
            </a:r>
          </a:p>
          <a:p>
            <a:pPr algn="just">
              <a:lnSpc>
                <a:spcPct val="150000"/>
              </a:lnSpc>
            </a:pPr>
            <a:endParaRPr lang="fa-IR" sz="900" b="1">
              <a:solidFill>
                <a:srgbClr val="000000"/>
              </a:solidFill>
              <a:ea typeface="Calibri" pitchFamily="34" charset="0"/>
              <a:cs typeface="B Lotus" pitchFamily="2" charset="-78"/>
            </a:endParaRPr>
          </a:p>
          <a:p>
            <a:pPr algn="just">
              <a:lnSpc>
                <a:spcPct val="150000"/>
              </a:lnSpc>
            </a:pPr>
            <a:r>
              <a:rPr lang="fa-IR" b="1">
                <a:solidFill>
                  <a:srgbClr val="000000"/>
                </a:solidFill>
                <a:ea typeface="Calibri" pitchFamily="34" charset="0"/>
                <a:cs typeface="B Lotus" pitchFamily="2" charset="-78"/>
              </a:rPr>
              <a:t>با توجه به مطالعات، رابطه دین با توانمندی فکری خانواده رابطه ای تنگاتنگ است. و از میان تمام نظریات جامعه شناسان و صاحبنظران، نظریات اسلام راجع به سبک زندگی کامل تر و جامع تر است؛ زیرا که اسلام از لحظه بستن نطفه انسان تا لحظه مرگ، شیوه و روش زندگی را معین کرده و نه تنهاسبک و روش زندگی خوب رانشان داده بلکه از طرفی دیگر، عاقبت روش زندگی نادرست را نیز چه در دوران زندگی و چه پس از آن نشان داده است. </a:t>
            </a:r>
          </a:p>
        </p:txBody>
      </p:sp>
      <p:sp>
        <p:nvSpPr>
          <p:cNvPr id="24581" name="Rectangle 1"/>
          <p:cNvSpPr>
            <a:spLocks noChangeArrowheads="1"/>
          </p:cNvSpPr>
          <p:nvPr/>
        </p:nvSpPr>
        <p:spPr bwMode="auto">
          <a:xfrm>
            <a:off x="4805363" y="620713"/>
            <a:ext cx="14827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fa-IR" sz="2500" b="1" dirty="0">
                <a:solidFill>
                  <a:schemeClr val="accent1">
                    <a:lumMod val="75000"/>
                  </a:schemeClr>
                </a:solidFill>
                <a:latin typeface="Times New Roman" pitchFamily="18" charset="0"/>
                <a:ea typeface="Times New Roman" pitchFamily="18" charset="0"/>
                <a:cs typeface="B Roya" pitchFamily="2" charset="-78"/>
              </a:rPr>
              <a:t>نتیجه گیری:</a:t>
            </a:r>
            <a:endParaRPr lang="fa-IR" sz="2500" dirty="0">
              <a:solidFill>
                <a:schemeClr val="accent1">
                  <a:lumMod val="75000"/>
                </a:schemeClr>
              </a:solidFill>
              <a:ea typeface="Times New Roman" pitchFamily="18" charset="0"/>
              <a:cs typeface="B Roya" pitchFamily="2" charset="-78"/>
            </a:endParaRPr>
          </a:p>
        </p:txBody>
      </p:sp>
      <p:sp>
        <p:nvSpPr>
          <p:cNvPr id="4" name="Slide Number Placeholder 3"/>
          <p:cNvSpPr>
            <a:spLocks noGrp="1"/>
          </p:cNvSpPr>
          <p:nvPr>
            <p:ph type="sldNum" sz="quarter" idx="12"/>
          </p:nvPr>
        </p:nvSpPr>
        <p:spPr/>
        <p:txBody>
          <a:bodyPr/>
          <a:lstStyle/>
          <a:p>
            <a:pPr>
              <a:defRPr/>
            </a:pPr>
            <a:fld id="{0BFD3FAF-F356-42F6-917B-686352B1EDA8}" type="slidenum">
              <a:rPr lang="fa-IR" smtClean="0"/>
              <a:pPr>
                <a:defRPr/>
              </a:pPr>
              <a:t>23</a:t>
            </a:fld>
            <a:endParaRPr lang="fa-I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Documents and Settings\Administrator\Desktop\برنامه جدید\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ar-SA">
              <a:solidFill>
                <a:srgbClr val="000000"/>
              </a:solidFill>
            </a:endParaRPr>
          </a:p>
        </p:txBody>
      </p:sp>
      <p:graphicFrame>
        <p:nvGraphicFramePr>
          <p:cNvPr id="3" name="Table 2"/>
          <p:cNvGraphicFramePr>
            <a:graphicFrameLocks noGrp="1"/>
          </p:cNvGraphicFramePr>
          <p:nvPr/>
        </p:nvGraphicFramePr>
        <p:xfrm>
          <a:off x="350838" y="1484313"/>
          <a:ext cx="8397875" cy="4248150"/>
        </p:xfrm>
        <a:graphic>
          <a:graphicData uri="http://schemas.openxmlformats.org/drawingml/2006/table">
            <a:tbl>
              <a:tblPr rtl="1" firstRow="1" firstCol="1" bandRow="1"/>
              <a:tblGrid>
                <a:gridCol w="4277654"/>
                <a:gridCol w="4120221"/>
              </a:tblGrid>
              <a:tr h="405005">
                <a:tc>
                  <a:txBody>
                    <a:bodyPr/>
                    <a:lstStyle/>
                    <a:p>
                      <a:pPr algn="ctr" rtl="1">
                        <a:spcAft>
                          <a:spcPts val="0"/>
                        </a:spcAft>
                      </a:pPr>
                      <a:r>
                        <a:rPr lang="fa-IR" sz="1700" b="1" dirty="0" smtClean="0">
                          <a:effectLst/>
                          <a:latin typeface="Calibri"/>
                          <a:ea typeface="Calibri"/>
                          <a:cs typeface="B Roya" pitchFamily="2" charset="-78"/>
                        </a:rPr>
                        <a:t>مبانی نظری</a:t>
                      </a:r>
                      <a:endParaRPr lang="en-US" sz="1700" b="1" dirty="0">
                        <a:effectLst/>
                        <a:latin typeface="Calibri"/>
                        <a:ea typeface="Calibri"/>
                        <a:cs typeface="B Roya" pitchFamily="2" charset="-78"/>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rtl="1">
                        <a:spcAft>
                          <a:spcPts val="0"/>
                        </a:spcAft>
                      </a:pPr>
                      <a:r>
                        <a:rPr lang="fa-IR" sz="1700" b="1" dirty="0" smtClean="0">
                          <a:effectLst/>
                          <a:latin typeface="+mn-lt"/>
                          <a:ea typeface="Calibri"/>
                          <a:cs typeface="B Roya" pitchFamily="2" charset="-78"/>
                        </a:rPr>
                        <a:t>نتایج تحقیق</a:t>
                      </a:r>
                      <a:endParaRPr lang="en-US" sz="1700" b="1" dirty="0">
                        <a:effectLst/>
                        <a:latin typeface="Calibri"/>
                        <a:ea typeface="Calibri"/>
                        <a:cs typeface="B Roya" pitchFamily="2" charset="-78"/>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819038">
                <a:tc>
                  <a:txBody>
                    <a:bodyPr/>
                    <a:lstStyle/>
                    <a:p>
                      <a:pPr algn="just" rtl="1">
                        <a:spcAft>
                          <a:spcPts val="0"/>
                        </a:spcAft>
                      </a:pPr>
                      <a:r>
                        <a:rPr lang="fa-IR" sz="1400" b="1" dirty="0">
                          <a:effectLst/>
                          <a:latin typeface="Calibri"/>
                          <a:ea typeface="Calibri"/>
                          <a:cs typeface="B Roya" pitchFamily="2" charset="-78"/>
                        </a:rPr>
                        <a:t>1-برنامه های موفق آموزش خانواده </a:t>
                      </a:r>
                      <a:r>
                        <a:rPr lang="fa-IR" sz="1400" b="1" dirty="0" smtClean="0">
                          <a:effectLst/>
                          <a:latin typeface="Calibri"/>
                          <a:ea typeface="Calibri"/>
                          <a:cs typeface="B Roya" pitchFamily="2" charset="-78"/>
                        </a:rPr>
                        <a:t>،اکولوژیک هستند(برکل </a:t>
                      </a:r>
                      <a:r>
                        <a:rPr lang="fa-IR" sz="1400" b="1" dirty="0">
                          <a:effectLst/>
                          <a:latin typeface="Calibri"/>
                          <a:ea typeface="Calibri"/>
                          <a:cs typeface="B Roya" pitchFamily="2" charset="-78"/>
                        </a:rPr>
                        <a:t>نظامها و </a:t>
                      </a:r>
                      <a:r>
                        <a:rPr lang="fa-IR" sz="1400" b="1" dirty="0" smtClean="0">
                          <a:effectLst/>
                          <a:latin typeface="Calibri"/>
                          <a:ea typeface="Calibri"/>
                          <a:cs typeface="B Roya" pitchFamily="2" charset="-78"/>
                        </a:rPr>
                        <a:t>محیط</a:t>
                      </a:r>
                      <a:r>
                        <a:rPr lang="en-US" sz="1400" b="1" dirty="0" smtClean="0">
                          <a:effectLst/>
                          <a:latin typeface="Calibri"/>
                          <a:ea typeface="Calibri"/>
                          <a:cs typeface="B Roya" pitchFamily="2" charset="-78"/>
                        </a:rPr>
                        <a:t> </a:t>
                      </a:r>
                      <a:r>
                        <a:rPr lang="fa-IR" sz="1400" b="1" dirty="0" smtClean="0">
                          <a:effectLst/>
                          <a:latin typeface="Calibri"/>
                          <a:ea typeface="Calibri"/>
                          <a:cs typeface="B Roya" pitchFamily="2" charset="-78"/>
                        </a:rPr>
                        <a:t>هایی </a:t>
                      </a:r>
                      <a:r>
                        <a:rPr lang="fa-IR" sz="1400" b="1" dirty="0">
                          <a:effectLst/>
                          <a:latin typeface="Calibri"/>
                          <a:ea typeface="Calibri"/>
                          <a:cs typeface="B Roya" pitchFamily="2" charset="-78"/>
                        </a:rPr>
                        <a:t>که والد </a:t>
                      </a:r>
                      <a:r>
                        <a:rPr lang="fa-IR" sz="1400" b="1" dirty="0" smtClean="0">
                          <a:effectLst/>
                          <a:latin typeface="Calibri"/>
                          <a:ea typeface="Calibri"/>
                          <a:cs typeface="B Roya" pitchFamily="2" charset="-78"/>
                        </a:rPr>
                        <a:t>ونیز </a:t>
                      </a:r>
                      <a:r>
                        <a:rPr lang="fa-IR" sz="1400" b="1" dirty="0">
                          <a:effectLst/>
                          <a:latin typeface="Calibri"/>
                          <a:ea typeface="Calibri"/>
                          <a:cs typeface="B Roya" pitchFamily="2" charset="-78"/>
                        </a:rPr>
                        <a:t>فرزند را احاطه کرده اند، متمر کز می شوند)</a:t>
                      </a:r>
                      <a:endParaRPr lang="en-US" sz="1400" b="1" dirty="0">
                        <a:effectLst/>
                        <a:latin typeface="Calibri"/>
                        <a:ea typeface="Calibri"/>
                        <a:cs typeface="B Roya" pitchFamily="2" charset="-78"/>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1">
                        <a:spcAft>
                          <a:spcPts val="0"/>
                        </a:spcAft>
                      </a:pPr>
                      <a:r>
                        <a:rPr lang="fa-IR" sz="1400" b="1" dirty="0" smtClean="0">
                          <a:effectLst/>
                          <a:latin typeface="+mn-lt"/>
                          <a:ea typeface="Calibri"/>
                          <a:cs typeface="B Lotus" pitchFamily="2" charset="-78"/>
                        </a:rPr>
                        <a:t>طرح  آموزش خانواده نیز  بمنظور ارتقاء سطح دانش و بينش  خانواده ها در زمينه </a:t>
                      </a:r>
                      <a:r>
                        <a:rPr lang="fa-IR" sz="1400" b="1" smtClean="0">
                          <a:effectLst/>
                          <a:latin typeface="+mn-lt"/>
                          <a:ea typeface="Calibri"/>
                          <a:cs typeface="B Lotus" pitchFamily="2" charset="-78"/>
                        </a:rPr>
                        <a:t>مسائل اقتصادی-بهداشتی-دینی عقیدتی-تحصیلی-سیاسی-فرهنگی </a:t>
                      </a:r>
                      <a:r>
                        <a:rPr lang="fa-IR" sz="1400" b="1" dirty="0" smtClean="0">
                          <a:effectLst/>
                          <a:latin typeface="+mn-lt"/>
                          <a:ea typeface="Calibri"/>
                          <a:cs typeface="B Lotus" pitchFamily="2" charset="-78"/>
                        </a:rPr>
                        <a:t>واجتماعی و دیگر موارد طراحي و تدوين گرديده است.</a:t>
                      </a:r>
                      <a:r>
                        <a:rPr lang="fa-IR" sz="1400" b="1" dirty="0">
                          <a:effectLst/>
                          <a:latin typeface="Calibri"/>
                          <a:ea typeface="Calibri"/>
                          <a:cs typeface="B Lotus" pitchFamily="2" charset="-78"/>
                        </a:rPr>
                        <a:t> </a:t>
                      </a:r>
                      <a:endParaRPr lang="en-US" sz="1400" b="1" dirty="0">
                        <a:effectLst/>
                        <a:latin typeface="Calibri"/>
                        <a:ea typeface="Calibri"/>
                        <a:cs typeface="B Lotus" pitchFamily="2" charset="-78"/>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25">
                <a:tc>
                  <a:txBody>
                    <a:bodyPr/>
                    <a:lstStyle/>
                    <a:p>
                      <a:pPr algn="just" rtl="1">
                        <a:spcAft>
                          <a:spcPts val="0"/>
                        </a:spcAft>
                      </a:pPr>
                      <a:r>
                        <a:rPr lang="fa-IR" sz="1400" b="1" dirty="0">
                          <a:effectLst/>
                          <a:latin typeface="Calibri"/>
                          <a:ea typeface="Calibri"/>
                          <a:cs typeface="B Roya" pitchFamily="2" charset="-78"/>
                        </a:rPr>
                        <a:t>2-رعایت اصل همیاری(پاسخگویی به کلیه نیازها)</a:t>
                      </a:r>
                      <a:endParaRPr lang="en-US" sz="1400" b="1" dirty="0">
                        <a:effectLst/>
                        <a:latin typeface="Calibri"/>
                        <a:ea typeface="Calibri"/>
                        <a:cs typeface="B Roya" pitchFamily="2" charset="-78"/>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1">
                        <a:spcAft>
                          <a:spcPts val="0"/>
                        </a:spcAft>
                      </a:pPr>
                      <a:r>
                        <a:rPr lang="fa-IR" sz="1400" b="1" dirty="0" smtClean="0">
                          <a:effectLst/>
                          <a:latin typeface="Calibri"/>
                          <a:ea typeface="Calibri"/>
                          <a:cs typeface="B Lotus" pitchFamily="2" charset="-78"/>
                        </a:rPr>
                        <a:t>کمیته امدادامام خمینی(ره) نیز با هدف خدمت به محرومین در بخشهای فرهنگی،درمانی،حمایتی،مسکن،حقوقی</a:t>
                      </a:r>
                      <a:r>
                        <a:rPr lang="fa-IR" sz="1400" b="1" baseline="0" dirty="0" smtClean="0">
                          <a:effectLst/>
                          <a:latin typeface="Calibri"/>
                          <a:ea typeface="Calibri"/>
                          <a:cs typeface="B Lotus" pitchFamily="2" charset="-78"/>
                        </a:rPr>
                        <a:t> و اشتغال ،تشکیل شده است.</a:t>
                      </a:r>
                      <a:r>
                        <a:rPr lang="fa-IR" sz="1400" b="1" dirty="0">
                          <a:effectLst/>
                          <a:latin typeface="Calibri"/>
                          <a:ea typeface="Calibri"/>
                          <a:cs typeface="B Lotus" pitchFamily="2" charset="-78"/>
                        </a:rPr>
                        <a:t> </a:t>
                      </a:r>
                      <a:endParaRPr lang="en-US" sz="1400" b="1" dirty="0">
                        <a:effectLst/>
                        <a:latin typeface="Calibri"/>
                        <a:ea typeface="Calibri"/>
                        <a:cs typeface="B Lotus" pitchFamily="2" charset="-78"/>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18">
                <a:tc>
                  <a:txBody>
                    <a:bodyPr/>
                    <a:lstStyle/>
                    <a:p>
                      <a:pPr algn="just" rtl="1">
                        <a:spcAft>
                          <a:spcPts val="0"/>
                        </a:spcAft>
                      </a:pPr>
                      <a:r>
                        <a:rPr lang="fa-IR" sz="1400" b="1" dirty="0">
                          <a:effectLst/>
                          <a:latin typeface="Calibri"/>
                          <a:ea typeface="Calibri"/>
                          <a:cs typeface="B Roya" pitchFamily="2" charset="-78"/>
                        </a:rPr>
                        <a:t>3-برنامه ریزی </a:t>
                      </a:r>
                      <a:r>
                        <a:rPr lang="fa-IR" sz="1400" b="1" dirty="0" smtClean="0">
                          <a:effectLst/>
                          <a:latin typeface="Calibri"/>
                          <a:ea typeface="Calibri"/>
                          <a:cs typeface="B Roya" pitchFamily="2" charset="-78"/>
                        </a:rPr>
                        <a:t>بلندمدت و هدفمند</a:t>
                      </a:r>
                      <a:endParaRPr lang="en-US" sz="1400" b="1" dirty="0">
                        <a:effectLst/>
                        <a:latin typeface="Calibri"/>
                        <a:ea typeface="Calibri"/>
                        <a:cs typeface="B Roya" pitchFamily="2" charset="-78"/>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1">
                        <a:spcAft>
                          <a:spcPts val="0"/>
                        </a:spcAft>
                      </a:pPr>
                      <a:r>
                        <a:rPr lang="fa-IR" sz="1400" b="1" dirty="0" smtClean="0">
                          <a:effectLst/>
                          <a:latin typeface="+mn-lt"/>
                          <a:ea typeface="Calibri"/>
                          <a:cs typeface="B Lotus" pitchFamily="2" charset="-78"/>
                        </a:rPr>
                        <a:t>بکارگیری مدل برنامه ريزي پويا</a:t>
                      </a:r>
                      <a:r>
                        <a:rPr lang="fa-IR" sz="1400" b="1" baseline="0" dirty="0" smtClean="0">
                          <a:effectLst/>
                          <a:latin typeface="+mn-lt"/>
                          <a:ea typeface="Calibri"/>
                          <a:cs typeface="B Lotus" pitchFamily="2" charset="-78"/>
                        </a:rPr>
                        <a:t> (</a:t>
                      </a:r>
                      <a:r>
                        <a:rPr lang="fa-IR" sz="1400" b="1" dirty="0" smtClean="0">
                          <a:effectLst/>
                          <a:latin typeface="+mn-lt"/>
                          <a:ea typeface="Calibri"/>
                          <a:cs typeface="B Lotus" pitchFamily="2" charset="-78"/>
                        </a:rPr>
                        <a:t>شکستن</a:t>
                      </a:r>
                      <a:r>
                        <a:rPr lang="fa-IR" sz="1400" b="1" baseline="0" dirty="0" smtClean="0">
                          <a:effectLst/>
                          <a:latin typeface="+mn-lt"/>
                          <a:ea typeface="Calibri"/>
                          <a:cs typeface="B Lotus" pitchFamily="2" charset="-78"/>
                        </a:rPr>
                        <a:t> مساله به زیرمساله)</a:t>
                      </a:r>
                      <a:endParaRPr lang="en-US" sz="1400" b="1" dirty="0">
                        <a:effectLst/>
                        <a:latin typeface="Calibri"/>
                        <a:ea typeface="Calibri"/>
                        <a:cs typeface="B Lotus" pitchFamily="2" charset="-78"/>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18">
                <a:tc>
                  <a:txBody>
                    <a:bodyPr/>
                    <a:lstStyle/>
                    <a:p>
                      <a:pPr algn="just" rtl="1">
                        <a:spcAft>
                          <a:spcPts val="0"/>
                        </a:spcAft>
                      </a:pPr>
                      <a:r>
                        <a:rPr lang="fa-IR" sz="1400" b="1" dirty="0">
                          <a:effectLst/>
                          <a:latin typeface="Calibri"/>
                          <a:ea typeface="Calibri"/>
                          <a:cs typeface="B Roya" pitchFamily="2" charset="-78"/>
                        </a:rPr>
                        <a:t>4-استفاده از کارشناسان و خبرگان در آموزش</a:t>
                      </a:r>
                      <a:endParaRPr lang="en-US" sz="1400" b="1" dirty="0">
                        <a:effectLst/>
                        <a:latin typeface="Calibri"/>
                        <a:ea typeface="Calibri"/>
                        <a:cs typeface="B Roya" pitchFamily="2" charset="-78"/>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1">
                        <a:spcAft>
                          <a:spcPts val="0"/>
                        </a:spcAft>
                      </a:pPr>
                      <a:r>
                        <a:rPr lang="fa-IR" sz="1400" b="1" dirty="0">
                          <a:effectLst/>
                          <a:latin typeface="Calibri"/>
                          <a:ea typeface="Calibri"/>
                          <a:cs typeface="B Lotus" pitchFamily="2" charset="-78"/>
                        </a:rPr>
                        <a:t> </a:t>
                      </a:r>
                      <a:r>
                        <a:rPr lang="fa-IR" sz="1400" b="1" dirty="0" smtClean="0">
                          <a:effectLst/>
                          <a:latin typeface="Calibri"/>
                          <a:ea typeface="Calibri"/>
                          <a:cs typeface="B Lotus" pitchFamily="2" charset="-78"/>
                        </a:rPr>
                        <a:t>آموزش و</a:t>
                      </a:r>
                      <a:r>
                        <a:rPr lang="fa-IR" sz="1400" b="1" baseline="0" dirty="0" smtClean="0">
                          <a:effectLst/>
                          <a:latin typeface="Calibri"/>
                          <a:ea typeface="Calibri"/>
                          <a:cs typeface="B Lotus" pitchFamily="2" charset="-78"/>
                        </a:rPr>
                        <a:t> </a:t>
                      </a:r>
                      <a:r>
                        <a:rPr lang="fa-IR" sz="1400" b="1" dirty="0" smtClean="0">
                          <a:effectLst/>
                          <a:latin typeface="Calibri"/>
                          <a:ea typeface="Calibri"/>
                          <a:cs typeface="B Lotus" pitchFamily="2" charset="-78"/>
                        </a:rPr>
                        <a:t>بکارگیری  متخصصین  و مشاورین دینی و خانواده</a:t>
                      </a:r>
                      <a:endParaRPr lang="en-US" sz="1400" b="1" dirty="0">
                        <a:effectLst/>
                        <a:latin typeface="Calibri"/>
                        <a:ea typeface="Calibri"/>
                        <a:cs typeface="B Lotus" pitchFamily="2" charset="-78"/>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8577">
                <a:tc>
                  <a:txBody>
                    <a:bodyPr/>
                    <a:lstStyle/>
                    <a:p>
                      <a:pPr algn="just" rtl="1">
                        <a:spcAft>
                          <a:spcPts val="0"/>
                        </a:spcAft>
                      </a:pPr>
                      <a:r>
                        <a:rPr lang="fa-IR" sz="1400" b="1" dirty="0" smtClean="0">
                          <a:effectLst/>
                          <a:latin typeface="+mn-lt"/>
                          <a:ea typeface="Calibri"/>
                          <a:cs typeface="B Roya" pitchFamily="2" charset="-78"/>
                        </a:rPr>
                        <a:t>5- درمهمترین راهبرد آموزش خانواده که ملاقات متخصصان  با والدین در خانه است تماسهای شخصی یک راهبرد موفق آموزشی است. مخصوصاً در مورد والدینی که احساس انزوا یا محرومیت دارند. </a:t>
                      </a:r>
                      <a:endParaRPr lang="en-US" sz="1400" b="1" dirty="0">
                        <a:effectLst/>
                        <a:latin typeface="Calibri"/>
                        <a:ea typeface="Calibri"/>
                        <a:cs typeface="B Roya" pitchFamily="2" charset="-78"/>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fa-IR" sz="1400" b="1" dirty="0" smtClean="0">
                          <a:effectLst/>
                          <a:latin typeface="+mn-lt"/>
                          <a:ea typeface="Calibri"/>
                          <a:cs typeface="B Lotus" pitchFamily="2" charset="-78"/>
                        </a:rPr>
                        <a:t>حضور متخصص دینی و مشاورین</a:t>
                      </a:r>
                      <a:r>
                        <a:rPr lang="fa-IR" sz="1400" b="1" baseline="0" dirty="0" smtClean="0">
                          <a:effectLst/>
                          <a:latin typeface="+mn-lt"/>
                          <a:ea typeface="Calibri"/>
                          <a:cs typeface="B Lotus" pitchFamily="2" charset="-78"/>
                        </a:rPr>
                        <a:t> </a:t>
                      </a:r>
                      <a:r>
                        <a:rPr lang="fa-IR" sz="1400" b="1" dirty="0" smtClean="0">
                          <a:effectLst/>
                          <a:latin typeface="+mn-lt"/>
                          <a:ea typeface="Calibri"/>
                          <a:cs typeface="B Lotus" pitchFamily="2" charset="-78"/>
                        </a:rPr>
                        <a:t>خانواده  در منازل مددجویان</a:t>
                      </a:r>
                      <a:r>
                        <a:rPr lang="fa-IR" sz="1400" b="1" dirty="0">
                          <a:effectLst/>
                          <a:latin typeface="Calibri"/>
                          <a:ea typeface="Calibri"/>
                          <a:cs typeface="B Lotus" pitchFamily="2" charset="-78"/>
                        </a:rPr>
                        <a:t>   </a:t>
                      </a:r>
                      <a:endParaRPr lang="en-US" sz="1400" b="1" dirty="0">
                        <a:effectLst/>
                        <a:latin typeface="Calibri"/>
                        <a:ea typeface="Calibri"/>
                        <a:cs typeface="B Lotus" pitchFamily="2" charset="-78"/>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469">
                <a:tc>
                  <a:txBody>
                    <a:bodyPr/>
                    <a:lstStyle/>
                    <a:p>
                      <a:pPr algn="just" rtl="1">
                        <a:spcAft>
                          <a:spcPts val="0"/>
                        </a:spcAft>
                      </a:pPr>
                      <a:r>
                        <a:rPr lang="fa-IR" sz="1400" b="1" dirty="0" smtClean="0">
                          <a:effectLst/>
                          <a:latin typeface="Calibri"/>
                          <a:ea typeface="Calibri"/>
                          <a:cs typeface="B Roya" pitchFamily="2" charset="-78"/>
                        </a:rPr>
                        <a:t>6- مفروضات </a:t>
                      </a:r>
                      <a:r>
                        <a:rPr lang="fa-IR" sz="1400" b="1" dirty="0">
                          <a:effectLst/>
                          <a:latin typeface="Calibri"/>
                          <a:ea typeface="Calibri"/>
                          <a:cs typeface="B Roya" pitchFamily="2" charset="-78"/>
                        </a:rPr>
                        <a:t>بنيادين يك فرهنگ،</a:t>
                      </a:r>
                      <a:r>
                        <a:rPr lang="fa-IR" sz="1400" b="1" dirty="0">
                          <a:effectLst/>
                          <a:latin typeface="BZar"/>
                          <a:ea typeface="Times New Roman"/>
                          <a:cs typeface="B Roya" pitchFamily="2" charset="-78"/>
                        </a:rPr>
                        <a:t> متأثر از آموزه هاي ديني است</a:t>
                      </a:r>
                      <a:endParaRPr lang="en-US" sz="1400" b="1" dirty="0">
                        <a:effectLst/>
                        <a:latin typeface="Calibri"/>
                        <a:ea typeface="Calibri"/>
                        <a:cs typeface="B Roya" pitchFamily="2" charset="-78"/>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fa-IR" sz="1400" b="1" dirty="0" smtClean="0">
                          <a:effectLst/>
                          <a:latin typeface="Calibri"/>
                          <a:ea typeface="Calibri"/>
                          <a:cs typeface="B Lotus" pitchFamily="2" charset="-78"/>
                        </a:rPr>
                        <a:t>بالاترین </a:t>
                      </a:r>
                      <a:r>
                        <a:rPr lang="fa-IR" sz="1400" b="1" dirty="0">
                          <a:effectLst/>
                          <a:latin typeface="Calibri"/>
                          <a:ea typeface="Calibri"/>
                          <a:cs typeface="B Lotus" pitchFamily="2" charset="-78"/>
                        </a:rPr>
                        <a:t>تاثیرگذاری در بعد </a:t>
                      </a:r>
                      <a:r>
                        <a:rPr lang="fa-IR" sz="1400" b="1" dirty="0" smtClean="0">
                          <a:effectLst/>
                          <a:latin typeface="Calibri"/>
                          <a:ea typeface="Calibri"/>
                          <a:cs typeface="B Lotus" pitchFamily="2" charset="-78"/>
                        </a:rPr>
                        <a:t>آموزشهای</a:t>
                      </a:r>
                      <a:r>
                        <a:rPr lang="fa-IR" sz="1400" b="1" baseline="0" dirty="0" smtClean="0">
                          <a:effectLst/>
                          <a:latin typeface="Calibri"/>
                          <a:ea typeface="Calibri"/>
                          <a:cs typeface="B Lotus" pitchFamily="2" charset="-78"/>
                        </a:rPr>
                        <a:t> </a:t>
                      </a:r>
                      <a:r>
                        <a:rPr lang="fa-IR" sz="1400" b="1" dirty="0" smtClean="0">
                          <a:effectLst/>
                          <a:latin typeface="Calibri"/>
                          <a:ea typeface="Calibri"/>
                          <a:cs typeface="B Lotus" pitchFamily="2" charset="-78"/>
                        </a:rPr>
                        <a:t>دینی است</a:t>
                      </a:r>
                      <a:endParaRPr lang="en-US" sz="1400" b="1" dirty="0">
                        <a:effectLst/>
                        <a:latin typeface="Calibri"/>
                        <a:ea typeface="Calibri"/>
                        <a:cs typeface="B Lotus" pitchFamily="2" charset="-78"/>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5634" name="Rectangle 1"/>
          <p:cNvSpPr>
            <a:spLocks noChangeArrowheads="1"/>
          </p:cNvSpPr>
          <p:nvPr/>
        </p:nvSpPr>
        <p:spPr bwMode="auto">
          <a:xfrm>
            <a:off x="6894513" y="620713"/>
            <a:ext cx="14827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a-IR" sz="2500" b="1">
                <a:solidFill>
                  <a:srgbClr val="000000"/>
                </a:solidFill>
                <a:latin typeface="Times New Roman" pitchFamily="18" charset="0"/>
                <a:ea typeface="Times New Roman" pitchFamily="18" charset="0"/>
                <a:cs typeface="B Roya" pitchFamily="2" charset="-78"/>
              </a:rPr>
              <a:t>نتیجه گیری:</a:t>
            </a:r>
            <a:endParaRPr lang="fa-IR" sz="2500">
              <a:ea typeface="Times New Roman" pitchFamily="18" charset="0"/>
              <a:cs typeface="B Roya" pitchFamily="2" charset="-78"/>
            </a:endParaRPr>
          </a:p>
        </p:txBody>
      </p:sp>
      <p:sp>
        <p:nvSpPr>
          <p:cNvPr id="5" name="Slide Number Placeholder 4"/>
          <p:cNvSpPr>
            <a:spLocks noGrp="1"/>
          </p:cNvSpPr>
          <p:nvPr>
            <p:ph type="sldNum" sz="quarter" idx="12"/>
          </p:nvPr>
        </p:nvSpPr>
        <p:spPr/>
        <p:txBody>
          <a:bodyPr/>
          <a:lstStyle/>
          <a:p>
            <a:pPr>
              <a:defRPr/>
            </a:pPr>
            <a:fld id="{0D262D97-0C90-4C13-8C32-8C7F501D4C74}" type="slidenum">
              <a:rPr lang="fa-IR" smtClean="0"/>
              <a:pPr>
                <a:defRPr/>
              </a:pPr>
              <a:t>24</a:t>
            </a:fld>
            <a:endParaRPr lang="fa-I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C:\Documents and Settings\Administrator\Deskto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504825"/>
            <a:ext cx="9148763" cy="738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ar-SA">
              <a:solidFill>
                <a:srgbClr val="000000"/>
              </a:solidFill>
            </a:endParaRPr>
          </a:p>
        </p:txBody>
      </p:sp>
      <p:sp>
        <p:nvSpPr>
          <p:cNvPr id="26628" name="Rectangle 1"/>
          <p:cNvSpPr>
            <a:spLocks noChangeArrowheads="1"/>
          </p:cNvSpPr>
          <p:nvPr/>
        </p:nvSpPr>
        <p:spPr bwMode="auto">
          <a:xfrm>
            <a:off x="771525" y="879475"/>
            <a:ext cx="7488238"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fa-IR" sz="1700" b="1">
                <a:solidFill>
                  <a:srgbClr val="000000"/>
                </a:solidFill>
                <a:ea typeface="Calibri" pitchFamily="34" charset="0"/>
                <a:cs typeface="B Roya" pitchFamily="2" charset="-78"/>
              </a:rPr>
              <a:t>بعد دینی : </a:t>
            </a:r>
            <a:r>
              <a:rPr lang="fa-IR" sz="1500" b="1">
                <a:solidFill>
                  <a:srgbClr val="000000"/>
                </a:solidFill>
                <a:ea typeface="Calibri" pitchFamily="34" charset="0"/>
                <a:cs typeface="B Lotus" pitchFamily="2" charset="-78"/>
              </a:rPr>
              <a:t>با محور قراردادن تقویت دینی واعتقادی خانواده ها توفیق بالایی در اجرای واجبات دینی از سوی خانواده ها، ارتقاء سطح آشنایی آنها با مسائل دینی و عقیدتی و  پاسخگویی به شبهات دینی خانواده ها در آموزشهای گروهی ، حاصل گردید و این بعد آموزشی در توفیق ابعاد آموزشی دیگر تاثیر بالایی داشت.</a:t>
            </a:r>
          </a:p>
          <a:p>
            <a:pPr algn="just">
              <a:lnSpc>
                <a:spcPct val="150000"/>
              </a:lnSpc>
            </a:pPr>
            <a:endParaRPr lang="fa-IR" sz="1000" b="1">
              <a:solidFill>
                <a:srgbClr val="000000"/>
              </a:solidFill>
              <a:ea typeface="Calibri" pitchFamily="34" charset="0"/>
              <a:cs typeface="B Lotus" pitchFamily="2" charset="-78"/>
            </a:endParaRPr>
          </a:p>
          <a:p>
            <a:pPr algn="just">
              <a:lnSpc>
                <a:spcPct val="150000"/>
              </a:lnSpc>
            </a:pPr>
            <a:r>
              <a:rPr lang="fa-IR" sz="1700" b="1">
                <a:solidFill>
                  <a:srgbClr val="000000"/>
                </a:solidFill>
                <a:ea typeface="Calibri" pitchFamily="34" charset="0"/>
                <a:cs typeface="B Roya" pitchFamily="2" charset="-78"/>
              </a:rPr>
              <a:t>بعدفرهنگی : </a:t>
            </a:r>
            <a:r>
              <a:rPr lang="fa-IR" sz="1500" b="1">
                <a:solidFill>
                  <a:srgbClr val="000000"/>
                </a:solidFill>
                <a:ea typeface="Calibri" pitchFamily="34" charset="0"/>
                <a:cs typeface="B Lotus" pitchFamily="2" charset="-78"/>
              </a:rPr>
              <a:t>اجرای طرح فلاح وبرگزاری اردوهای فرهنگی و تربیتی خانوادگی و تخصصی نقش مؤثری در ایجاد نشاط، آموزش مسائل دینی ، رفتاری وتربیتی ومعرفي طرحهاي خودكفايي به  خانواده ها داشته است. </a:t>
            </a:r>
          </a:p>
          <a:p>
            <a:pPr algn="just">
              <a:lnSpc>
                <a:spcPct val="150000"/>
              </a:lnSpc>
            </a:pPr>
            <a:endParaRPr lang="fa-IR" sz="1000" b="1">
              <a:solidFill>
                <a:srgbClr val="000000"/>
              </a:solidFill>
              <a:ea typeface="Calibri" pitchFamily="34" charset="0"/>
              <a:cs typeface="B Lotus" pitchFamily="2" charset="-78"/>
            </a:endParaRPr>
          </a:p>
          <a:p>
            <a:pPr algn="just">
              <a:lnSpc>
                <a:spcPct val="150000"/>
              </a:lnSpc>
            </a:pPr>
            <a:r>
              <a:rPr lang="fa-IR" sz="1700" b="1">
                <a:solidFill>
                  <a:srgbClr val="000000"/>
                </a:solidFill>
                <a:ea typeface="Calibri" pitchFamily="34" charset="0"/>
                <a:cs typeface="B Roya" pitchFamily="2" charset="-78"/>
              </a:rPr>
              <a:t>بعد رفتاری-روانی : </a:t>
            </a:r>
            <a:r>
              <a:rPr lang="fa-IR" sz="1500" b="1">
                <a:solidFill>
                  <a:srgbClr val="000000"/>
                </a:solidFill>
                <a:ea typeface="Calibri" pitchFamily="34" charset="0"/>
                <a:cs typeface="B Lotus" pitchFamily="2" charset="-78"/>
              </a:rPr>
              <a:t>حضور مشاورین دینی و خانواده در منازل خانواده ها باعث ارتقاء مهارتهای ارتباطي اعضاء خانواده ، آشنایی بامهارتهای زندگی وکاهش اضطراب و نگرانی خانواده ها شده است.</a:t>
            </a:r>
          </a:p>
          <a:p>
            <a:pPr algn="just">
              <a:lnSpc>
                <a:spcPct val="150000"/>
              </a:lnSpc>
            </a:pPr>
            <a:endParaRPr lang="fa-IR" sz="1000" b="1">
              <a:solidFill>
                <a:srgbClr val="000000"/>
              </a:solidFill>
              <a:ea typeface="Calibri" pitchFamily="34" charset="0"/>
              <a:cs typeface="B Lotus" pitchFamily="2" charset="-78"/>
            </a:endParaRPr>
          </a:p>
          <a:p>
            <a:pPr algn="just">
              <a:lnSpc>
                <a:spcPct val="150000"/>
              </a:lnSpc>
            </a:pPr>
            <a:r>
              <a:rPr lang="fa-IR" sz="1700" b="1">
                <a:solidFill>
                  <a:srgbClr val="000000"/>
                </a:solidFill>
                <a:ea typeface="Calibri" pitchFamily="34" charset="0"/>
                <a:cs typeface="B Roya" pitchFamily="2" charset="-78"/>
              </a:rPr>
              <a:t>بعد تحصیلی : </a:t>
            </a:r>
            <a:r>
              <a:rPr lang="fa-IR" sz="1500" b="1">
                <a:solidFill>
                  <a:srgbClr val="000000"/>
                </a:solidFill>
                <a:ea typeface="Calibri" pitchFamily="34" charset="0"/>
                <a:cs typeface="B Lotus" pitchFamily="2" charset="-78"/>
              </a:rPr>
              <a:t>ارائه مشاوره به خانواده ها باعث هدایت و پیشرفت تحصیلی دانش آموزان ، بهبود افت تحصیلی اعضاء خانواده و  هدایت بیسوادان به شرکت در نهضت سوادآموزی ،شده است. (110نفر باسوادسال1390)</a:t>
            </a:r>
          </a:p>
          <a:p>
            <a:pPr algn="just">
              <a:lnSpc>
                <a:spcPct val="150000"/>
              </a:lnSpc>
            </a:pPr>
            <a:endParaRPr lang="fa-IR" sz="1000" b="1">
              <a:solidFill>
                <a:srgbClr val="000000"/>
              </a:solidFill>
              <a:ea typeface="Calibri" pitchFamily="34" charset="0"/>
              <a:cs typeface="B Lotus" pitchFamily="2" charset="-78"/>
            </a:endParaRPr>
          </a:p>
          <a:p>
            <a:pPr algn="just">
              <a:lnSpc>
                <a:spcPct val="150000"/>
              </a:lnSpc>
            </a:pPr>
            <a:r>
              <a:rPr lang="fa-IR" sz="1700" b="1">
                <a:solidFill>
                  <a:srgbClr val="000000"/>
                </a:solidFill>
                <a:ea typeface="Calibri" pitchFamily="34" charset="0"/>
                <a:cs typeface="B Roya" pitchFamily="2" charset="-78"/>
              </a:rPr>
              <a:t>بعد اقتصادی : </a:t>
            </a:r>
            <a:r>
              <a:rPr lang="fa-IR" sz="1500" b="1">
                <a:solidFill>
                  <a:srgbClr val="000000"/>
                </a:solidFill>
                <a:ea typeface="Calibri" pitchFamily="34" charset="0"/>
                <a:cs typeface="B Lotus" pitchFamily="2" charset="-78"/>
              </a:rPr>
              <a:t>ارائه مشاوره به خانواده ها باعث هدایت و پیشرفت شغلی اعضاء خانواده ، آشناسازی خانواده ها با طرح های خودکفایی امداد، آموزش کاهش هزینه های زائد زندگی  شده است.</a:t>
            </a:r>
          </a:p>
        </p:txBody>
      </p:sp>
      <p:sp>
        <p:nvSpPr>
          <p:cNvPr id="4" name="Slide Number Placeholder 3"/>
          <p:cNvSpPr>
            <a:spLocks noGrp="1"/>
          </p:cNvSpPr>
          <p:nvPr>
            <p:ph type="sldNum" sz="quarter" idx="12"/>
          </p:nvPr>
        </p:nvSpPr>
        <p:spPr/>
        <p:txBody>
          <a:bodyPr/>
          <a:lstStyle/>
          <a:p>
            <a:pPr>
              <a:defRPr/>
            </a:pPr>
            <a:fld id="{A81DF8C9-7EEE-43C3-BEF6-E106FEBFF704}" type="slidenum">
              <a:rPr lang="fa-IR" smtClean="0"/>
              <a:pPr>
                <a:defRPr/>
              </a:pPr>
              <a:t>25</a:t>
            </a:fld>
            <a:endParaRPr lang="fa-I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8" descr="C:\Documents and Settings\Administrator\Desktop\برنامه جدید\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6988"/>
            <a:ext cx="9183688"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4"/>
          <p:cNvSpPr>
            <a:spLocks noChangeArrowheads="1"/>
          </p:cNvSpPr>
          <p:nvPr/>
        </p:nvSpPr>
        <p:spPr bwMode="auto">
          <a:xfrm>
            <a:off x="6308725" y="260350"/>
            <a:ext cx="2224088"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lnSpc>
                <a:spcPct val="115000"/>
              </a:lnSpc>
              <a:defRPr/>
            </a:pPr>
            <a:r>
              <a:rPr lang="fa-IR" sz="2700" b="1" dirty="0">
                <a:solidFill>
                  <a:schemeClr val="accent1">
                    <a:lumMod val="75000"/>
                  </a:schemeClr>
                </a:solidFill>
                <a:latin typeface="Times New Roman" pitchFamily="18" charset="0"/>
                <a:ea typeface="Calibri" pitchFamily="34" charset="0"/>
                <a:cs typeface="B Roya" pitchFamily="2" charset="-78"/>
              </a:rPr>
              <a:t>پیشنهادات اجرایی</a:t>
            </a:r>
            <a:endParaRPr lang="en-US" sz="2700" b="1" dirty="0">
              <a:solidFill>
                <a:schemeClr val="accent1">
                  <a:lumMod val="75000"/>
                </a:schemeClr>
              </a:solidFill>
              <a:ea typeface="Calibri" pitchFamily="34" charset="0"/>
              <a:cs typeface="B Roya" pitchFamily="2" charset="-78"/>
            </a:endParaRPr>
          </a:p>
        </p:txBody>
      </p:sp>
      <p:sp>
        <p:nvSpPr>
          <p:cNvPr id="27652" name="Rectangle 1"/>
          <p:cNvSpPr>
            <a:spLocks noChangeArrowheads="1"/>
          </p:cNvSpPr>
          <p:nvPr/>
        </p:nvSpPr>
        <p:spPr bwMode="auto">
          <a:xfrm>
            <a:off x="684213" y="908050"/>
            <a:ext cx="7900987" cy="549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fa-IR" b="1">
                <a:solidFill>
                  <a:srgbClr val="000000"/>
                </a:solidFill>
                <a:latin typeface="BZar" charset="-78"/>
                <a:ea typeface="Times New Roman" pitchFamily="18" charset="0"/>
                <a:cs typeface="B Lotus" pitchFamily="2" charset="-78"/>
              </a:rPr>
              <a:t>1)  اولويت دادن به خانواده بعنوان بنيادی‌ترين نهاداجتماعي وتــوجه به مصــالح آن در سيـاستگـذاري ، قانونگـذاري و برنامه‌ريزي‌هاي مرتبط و مؤثر در خانواده.</a:t>
            </a:r>
          </a:p>
          <a:p>
            <a:pPr algn="just">
              <a:lnSpc>
                <a:spcPct val="150000"/>
              </a:lnSpc>
            </a:pPr>
            <a:r>
              <a:rPr lang="fa-IR" b="1">
                <a:solidFill>
                  <a:srgbClr val="000000"/>
                </a:solidFill>
                <a:latin typeface="BZar" charset="-78"/>
                <a:ea typeface="Times New Roman" pitchFamily="18" charset="0"/>
                <a:cs typeface="B Lotus" pitchFamily="2" charset="-78"/>
              </a:rPr>
              <a:t>2) افزایش تعامل و همکاری کمیته امداد با سایر نهادها و سازمانهای فرهنگی به جهت بهره برداری از ظرفیتهای فرهنگی  متقابل و تلاش در جهت کاهش موازی کاریها  .</a:t>
            </a:r>
          </a:p>
          <a:p>
            <a:pPr algn="just">
              <a:lnSpc>
                <a:spcPct val="150000"/>
              </a:lnSpc>
            </a:pPr>
            <a:r>
              <a:rPr lang="fa-IR" b="1">
                <a:solidFill>
                  <a:srgbClr val="000000"/>
                </a:solidFill>
                <a:latin typeface="BZar" charset="-78"/>
                <a:ea typeface="Times New Roman" pitchFamily="18" charset="0"/>
                <a:cs typeface="B Lotus" pitchFamily="2" charset="-78"/>
              </a:rPr>
              <a:t>3) توسعه آگاهي زنان و اعضاي خانواده در خصوص ايجاد الگوي صحيح اقتصادي و تنظيم درآمدها و هزينه‌هاي خانواده در قالب  طراحی برنامه های آموزشی . (فرهنگ سازی جهت ساده زیستی با هدف دستیابی به اصلاح الگوی مصرف)</a:t>
            </a:r>
          </a:p>
          <a:p>
            <a:pPr algn="just">
              <a:lnSpc>
                <a:spcPct val="150000"/>
              </a:lnSpc>
            </a:pPr>
            <a:r>
              <a:rPr lang="fa-IR" b="1">
                <a:solidFill>
                  <a:srgbClr val="000000"/>
                </a:solidFill>
                <a:latin typeface="BZar" charset="-78"/>
                <a:ea typeface="Times New Roman" pitchFamily="18" charset="0"/>
                <a:cs typeface="B Lotus" pitchFamily="2" charset="-78"/>
              </a:rPr>
              <a:t>4) با توجه به اینکه استان البرز از جمله استانهای مهاجر پذیر بالا وبهمراه فرهنگهای متفاوت می باشد طراحی شیوه های آموزشی در کلیه ابعاد آموزشی متناسب با فرهنگهای متفاوت خانواده های تحت حمایت مورد تاکید است.</a:t>
            </a:r>
          </a:p>
          <a:p>
            <a:pPr algn="just">
              <a:lnSpc>
                <a:spcPct val="150000"/>
              </a:lnSpc>
            </a:pPr>
            <a:r>
              <a:rPr lang="fa-IR" b="1">
                <a:solidFill>
                  <a:srgbClr val="000000"/>
                </a:solidFill>
                <a:latin typeface="BZar" charset="-78"/>
                <a:ea typeface="Times New Roman" pitchFamily="18" charset="0"/>
                <a:cs typeface="B Lotus" pitchFamily="2" charset="-78"/>
              </a:rPr>
              <a:t>5) به جهت سرپرست زن بودن اکثر خانواده ها ، آموزش و حمایت از کسب و کار در بخش مشاغل خانگی  جهت بهبود وضعیت اقتصادی و معیشتی ایشان پیشنهاد می گردد( آموزش زندگی مبتنی بر تولید به جای مبتنی بر مصرف)</a:t>
            </a:r>
          </a:p>
        </p:txBody>
      </p:sp>
      <p:sp>
        <p:nvSpPr>
          <p:cNvPr id="4" name="Slide Number Placeholder 3"/>
          <p:cNvSpPr>
            <a:spLocks noGrp="1"/>
          </p:cNvSpPr>
          <p:nvPr>
            <p:ph type="sldNum" sz="quarter" idx="12"/>
          </p:nvPr>
        </p:nvSpPr>
        <p:spPr/>
        <p:txBody>
          <a:bodyPr/>
          <a:lstStyle/>
          <a:p>
            <a:pPr>
              <a:defRPr/>
            </a:pPr>
            <a:fld id="{E1EACD03-CD63-4E0C-8DB5-3E923A1D9C0F}" type="slidenum">
              <a:rPr lang="fa-IR" smtClean="0"/>
              <a:pPr>
                <a:defRPr/>
              </a:pPr>
              <a:t>26</a:t>
            </a:fld>
            <a:endParaRPr lang="fa-I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descr="C:\Documents and Settings\Administrator\Desktop\برنامه جدید\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6988"/>
            <a:ext cx="9183688"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1"/>
          <p:cNvSpPr>
            <a:spLocks noChangeArrowheads="1"/>
          </p:cNvSpPr>
          <p:nvPr/>
        </p:nvSpPr>
        <p:spPr bwMode="auto">
          <a:xfrm>
            <a:off x="684213" y="476250"/>
            <a:ext cx="7900987" cy="591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fa-IR" b="1">
                <a:solidFill>
                  <a:srgbClr val="000000"/>
                </a:solidFill>
                <a:latin typeface="BZar" charset="-78"/>
                <a:ea typeface="Times New Roman" pitchFamily="18" charset="0"/>
                <a:cs typeface="B Lotus" pitchFamily="2" charset="-78"/>
              </a:rPr>
              <a:t>6) طراحی اردوهای تخصصی یکروزه و یکشبانه روزه هدفمند در محل اردوگاهها در طول سال با اولویتهای آموزشی متناسب با آسیبهای شناسایی شده از خانواده ها.</a:t>
            </a:r>
          </a:p>
          <a:p>
            <a:pPr algn="just">
              <a:lnSpc>
                <a:spcPct val="150000"/>
              </a:lnSpc>
            </a:pPr>
            <a:r>
              <a:rPr lang="fa-IR" b="1">
                <a:solidFill>
                  <a:srgbClr val="000000"/>
                </a:solidFill>
                <a:latin typeface="BZar" charset="-78"/>
                <a:ea typeface="Times New Roman" pitchFamily="18" charset="0"/>
                <a:cs typeface="B Lotus" pitchFamily="2" charset="-78"/>
              </a:rPr>
              <a:t>7) طراحی و اجرای برنامه های آموزشی فرهنگی به صورت گروهی و به روش غیرمستقیم و با استفاده از ابزار هنر (نمایش،تئاتر و...) و رسانه (پخش فیلم ، برپایی نمايشگاه و..).</a:t>
            </a:r>
          </a:p>
          <a:p>
            <a:pPr algn="just">
              <a:lnSpc>
                <a:spcPct val="150000"/>
              </a:lnSpc>
            </a:pPr>
            <a:r>
              <a:rPr lang="fa-IR" b="1">
                <a:solidFill>
                  <a:srgbClr val="000000"/>
                </a:solidFill>
                <a:latin typeface="BZar" charset="-78"/>
                <a:ea typeface="Times New Roman" pitchFamily="18" charset="0"/>
                <a:cs typeface="B Lotus" pitchFamily="2" charset="-78"/>
              </a:rPr>
              <a:t>8) ارتقاء آگاهي اعضاي خانواده نسبت به هنجارها، ناهنجاري‌ها و آسـيب‌هاي اجتمـاعي و خانـوادگي بـه منظور بـرخورد صحيح بـا مشكلات و بحران‌هاي زندگي در قالب برگزاری ایستگاههای آموزشی.</a:t>
            </a:r>
          </a:p>
          <a:p>
            <a:pPr algn="just">
              <a:lnSpc>
                <a:spcPct val="150000"/>
              </a:lnSpc>
            </a:pPr>
            <a:r>
              <a:rPr lang="fa-IR" b="1">
                <a:solidFill>
                  <a:srgbClr val="000000"/>
                </a:solidFill>
                <a:latin typeface="BZar" charset="-78"/>
                <a:ea typeface="Times New Roman" pitchFamily="18" charset="0"/>
                <a:cs typeface="B Lotus" pitchFamily="2" charset="-78"/>
              </a:rPr>
              <a:t>9) تشويق و حمایت جوانان به تشكيل خانواده همراه با تعديل توقعات و كاهش تشريفات و تأثير آن بر صيانت نفس و سلامت فرد و جامعه .</a:t>
            </a:r>
          </a:p>
          <a:p>
            <a:pPr algn="just">
              <a:lnSpc>
                <a:spcPct val="150000"/>
              </a:lnSpc>
            </a:pPr>
            <a:r>
              <a:rPr lang="fa-IR" b="1">
                <a:solidFill>
                  <a:srgbClr val="000000"/>
                </a:solidFill>
                <a:latin typeface="BZar" charset="-78"/>
                <a:ea typeface="Times New Roman" pitchFamily="18" charset="0"/>
                <a:cs typeface="B Lotus" pitchFamily="2" charset="-78"/>
              </a:rPr>
              <a:t>10) آموزش تخصصی مشاورین دینی و خانواده جهت بالابردن سطح  تخصص ، مهارت وآموزش همه جانبه جهت نيل به اهداف عالي طرح.</a:t>
            </a:r>
          </a:p>
          <a:p>
            <a:pPr algn="just">
              <a:lnSpc>
                <a:spcPct val="150000"/>
              </a:lnSpc>
            </a:pPr>
            <a:r>
              <a:rPr lang="fa-IR" b="1">
                <a:solidFill>
                  <a:srgbClr val="000000"/>
                </a:solidFill>
                <a:latin typeface="BZar" charset="-78"/>
                <a:ea typeface="Times New Roman" pitchFamily="18" charset="0"/>
                <a:cs typeface="B Lotus" pitchFamily="2" charset="-78"/>
              </a:rPr>
              <a:t>11) بکارگیری کارشناسان مجرب و توانمند بعنوان مدرس دراجرای برنامه های موفق آموزشی گروهی اعضاء خانواده.</a:t>
            </a:r>
          </a:p>
          <a:p>
            <a:pPr algn="just">
              <a:lnSpc>
                <a:spcPct val="150000"/>
              </a:lnSpc>
            </a:pPr>
            <a:r>
              <a:rPr lang="fa-IR" b="1">
                <a:solidFill>
                  <a:srgbClr val="000000"/>
                </a:solidFill>
                <a:latin typeface="BZar" charset="-78"/>
                <a:ea typeface="Times New Roman" pitchFamily="18" charset="0"/>
                <a:cs typeface="B Lotus" pitchFamily="2" charset="-78"/>
              </a:rPr>
              <a:t>12) بکارگیری نیروی انسانی متناسب با حجم بالای ماموریتهای کاری حوزه فرهنگی کمیته امداد .</a:t>
            </a:r>
          </a:p>
          <a:p>
            <a:pPr algn="just">
              <a:lnSpc>
                <a:spcPct val="150000"/>
              </a:lnSpc>
            </a:pPr>
            <a:r>
              <a:rPr lang="fa-IR" b="1">
                <a:solidFill>
                  <a:srgbClr val="000000"/>
                </a:solidFill>
                <a:latin typeface="BZar" charset="-78"/>
                <a:ea typeface="Times New Roman" pitchFamily="18" charset="0"/>
                <a:cs typeface="B Lotus" pitchFamily="2" charset="-78"/>
              </a:rPr>
              <a:t>13) تكريم و بزرگداشت خانواده های توانمند شده و موفق از طريق تخصيص ايامي از سال به خانواده .</a:t>
            </a:r>
          </a:p>
        </p:txBody>
      </p:sp>
      <p:sp>
        <p:nvSpPr>
          <p:cNvPr id="4" name="Slide Number Placeholder 3"/>
          <p:cNvSpPr>
            <a:spLocks noGrp="1"/>
          </p:cNvSpPr>
          <p:nvPr>
            <p:ph type="sldNum" sz="quarter" idx="12"/>
          </p:nvPr>
        </p:nvSpPr>
        <p:spPr/>
        <p:txBody>
          <a:bodyPr/>
          <a:lstStyle/>
          <a:p>
            <a:pPr>
              <a:defRPr/>
            </a:pPr>
            <a:fld id="{E8FC209A-EA94-4AF3-A4D0-83B87F393D97}" type="slidenum">
              <a:rPr lang="fa-IR" smtClean="0"/>
              <a:pPr>
                <a:defRPr/>
              </a:pPr>
              <a:t>27</a:t>
            </a:fld>
            <a:endParaRPr lang="fa-I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Documents and Settings\Administrator\Desktop\برنامه جدید\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ChangeArrowheads="1"/>
          </p:cNvSpPr>
          <p:nvPr/>
        </p:nvSpPr>
        <p:spPr bwMode="auto">
          <a:xfrm>
            <a:off x="5957888" y="534988"/>
            <a:ext cx="2557462"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lnSpc>
                <a:spcPct val="115000"/>
              </a:lnSpc>
            </a:pPr>
            <a:r>
              <a:rPr lang="fa-IR" sz="2700" b="1">
                <a:solidFill>
                  <a:srgbClr val="000000"/>
                </a:solidFill>
                <a:latin typeface="Times New Roman" pitchFamily="18" charset="0"/>
                <a:ea typeface="Times New Roman" pitchFamily="18" charset="0"/>
                <a:cs typeface="B Roya" pitchFamily="2" charset="-78"/>
              </a:rPr>
              <a:t>محدودیتهای تحقیق: </a:t>
            </a:r>
            <a:endParaRPr lang="en-US" sz="2700" b="1">
              <a:solidFill>
                <a:srgbClr val="000000"/>
              </a:solidFill>
              <a:ea typeface="Calibri" pitchFamily="34" charset="0"/>
              <a:cs typeface="B Roya" pitchFamily="2" charset="-78"/>
            </a:endParaRPr>
          </a:p>
        </p:txBody>
      </p:sp>
      <p:sp>
        <p:nvSpPr>
          <p:cNvPr id="29700" name="Rectangle 3"/>
          <p:cNvSpPr>
            <a:spLocks noChangeArrowheads="1"/>
          </p:cNvSpPr>
          <p:nvPr/>
        </p:nvSpPr>
        <p:spPr bwMode="auto">
          <a:xfrm>
            <a:off x="539750" y="1211263"/>
            <a:ext cx="8208963"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fa-IR" sz="1900" b="1">
                <a:solidFill>
                  <a:srgbClr val="000000"/>
                </a:solidFill>
                <a:latin typeface="Times New Roman" pitchFamily="18" charset="0"/>
                <a:ea typeface="Times New Roman" pitchFamily="18" charset="0"/>
                <a:cs typeface="B Lotus" pitchFamily="2" charset="-78"/>
              </a:rPr>
              <a:t>- عدم همکاری لازم و تعصبات برخی از مخاطبين در زمینه ی پاسخگویی به پرسشنامه ها که خود مانع بزرگی برای جمع آوری پرسشنامه ی تکمیل شده بود. </a:t>
            </a:r>
          </a:p>
          <a:p>
            <a:pPr algn="just">
              <a:lnSpc>
                <a:spcPct val="150000"/>
              </a:lnSpc>
            </a:pPr>
            <a:endParaRPr lang="fa-IR" sz="1900" b="1">
              <a:solidFill>
                <a:srgbClr val="000000"/>
              </a:solidFill>
              <a:latin typeface="Times New Roman" pitchFamily="18" charset="0"/>
              <a:ea typeface="Times New Roman" pitchFamily="18" charset="0"/>
              <a:cs typeface="B Lotus" pitchFamily="2" charset="-78"/>
            </a:endParaRPr>
          </a:p>
          <a:p>
            <a:pPr algn="just">
              <a:lnSpc>
                <a:spcPct val="150000"/>
              </a:lnSpc>
            </a:pPr>
            <a:r>
              <a:rPr lang="fa-IR" sz="1900" b="1">
                <a:solidFill>
                  <a:srgbClr val="000000"/>
                </a:solidFill>
                <a:latin typeface="Times New Roman" pitchFamily="18" charset="0"/>
                <a:ea typeface="Times New Roman" pitchFamily="18" charset="0"/>
                <a:cs typeface="B Lotus" pitchFamily="2" charset="-78"/>
              </a:rPr>
              <a:t>- کمبود منابع نظری و پژوهشهای داخلی و بخصوص خارجی در ارتباط با آموزش خانواده</a:t>
            </a:r>
            <a:endParaRPr lang="ar-SA" sz="1900" b="1">
              <a:solidFill>
                <a:srgbClr val="000000"/>
              </a:solidFill>
              <a:latin typeface="Times New Roman" pitchFamily="18" charset="0"/>
              <a:ea typeface="Times New Roman" pitchFamily="18" charset="0"/>
              <a:cs typeface="B Lotus" pitchFamily="2" charset="-78"/>
            </a:endParaRPr>
          </a:p>
        </p:txBody>
      </p:sp>
      <p:sp>
        <p:nvSpPr>
          <p:cNvPr id="4" name="Slide Number Placeholder 3"/>
          <p:cNvSpPr>
            <a:spLocks noGrp="1"/>
          </p:cNvSpPr>
          <p:nvPr>
            <p:ph type="sldNum" sz="quarter" idx="12"/>
          </p:nvPr>
        </p:nvSpPr>
        <p:spPr/>
        <p:txBody>
          <a:bodyPr/>
          <a:lstStyle/>
          <a:p>
            <a:pPr>
              <a:defRPr/>
            </a:pPr>
            <a:fld id="{D6775786-7A90-413D-8FE0-185253E85200}" type="slidenum">
              <a:rPr lang="fa-IR" smtClean="0"/>
              <a:pPr>
                <a:defRPr/>
              </a:pPr>
              <a:t>28</a:t>
            </a:fld>
            <a:endParaRPr lang="fa-I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Documents and Setting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2229389" y="1988840"/>
            <a:ext cx="4646867"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15000"/>
              </a:lnSpc>
              <a:defRPr/>
            </a:pPr>
            <a:r>
              <a:rPr lang="fa-IR" sz="4000" b="1" dirty="0">
                <a:ln>
                  <a:solidFill>
                    <a:schemeClr val="tx2">
                      <a:lumMod val="60000"/>
                      <a:lumOff val="40000"/>
                    </a:schemeClr>
                  </a:solidFill>
                </a:ln>
                <a:solidFill>
                  <a:srgbClr val="000000"/>
                </a:solidFill>
                <a:latin typeface="IranNastaliq" pitchFamily="18" charset="0"/>
                <a:ea typeface="Times New Roman" pitchFamily="18" charset="0"/>
                <a:cs typeface="IranNastaliq" pitchFamily="18" charset="0"/>
              </a:rPr>
              <a:t>خدایا چنان کن سرانجام کار</a:t>
            </a:r>
          </a:p>
          <a:p>
            <a:pPr algn="ctr">
              <a:lnSpc>
                <a:spcPct val="115000"/>
              </a:lnSpc>
              <a:defRPr/>
            </a:pPr>
            <a:endParaRPr lang="fa-IR" sz="4000" b="1" dirty="0">
              <a:ln>
                <a:solidFill>
                  <a:schemeClr val="tx2">
                    <a:lumMod val="60000"/>
                    <a:lumOff val="40000"/>
                  </a:schemeClr>
                </a:solidFill>
              </a:ln>
              <a:solidFill>
                <a:srgbClr val="000000"/>
              </a:solidFill>
              <a:latin typeface="IranNastaliq" pitchFamily="18" charset="0"/>
              <a:ea typeface="Times New Roman" pitchFamily="18" charset="0"/>
              <a:cs typeface="IranNastaliq" pitchFamily="18" charset="0"/>
            </a:endParaRPr>
          </a:p>
          <a:p>
            <a:pPr algn="ctr">
              <a:lnSpc>
                <a:spcPct val="115000"/>
              </a:lnSpc>
              <a:defRPr/>
            </a:pPr>
            <a:endParaRPr lang="fa-IR" sz="4000" b="1" dirty="0">
              <a:ln>
                <a:solidFill>
                  <a:schemeClr val="tx2">
                    <a:lumMod val="60000"/>
                    <a:lumOff val="40000"/>
                  </a:schemeClr>
                </a:solidFill>
              </a:ln>
              <a:solidFill>
                <a:srgbClr val="000000"/>
              </a:solidFill>
              <a:latin typeface="IranNastaliq" pitchFamily="18" charset="0"/>
              <a:ea typeface="Times New Roman" pitchFamily="18" charset="0"/>
              <a:cs typeface="IranNastaliq" pitchFamily="18" charset="0"/>
            </a:endParaRPr>
          </a:p>
          <a:p>
            <a:pPr algn="ctr">
              <a:lnSpc>
                <a:spcPct val="115000"/>
              </a:lnSpc>
              <a:defRPr/>
            </a:pPr>
            <a:r>
              <a:rPr lang="fa-IR" sz="4000" b="1" dirty="0">
                <a:ln>
                  <a:solidFill>
                    <a:schemeClr val="tx2">
                      <a:lumMod val="60000"/>
                      <a:lumOff val="40000"/>
                    </a:schemeClr>
                  </a:solidFill>
                </a:ln>
                <a:solidFill>
                  <a:srgbClr val="000000"/>
                </a:solidFill>
                <a:latin typeface="IranNastaliq" pitchFamily="18" charset="0"/>
                <a:ea typeface="Calibri" pitchFamily="34" charset="0"/>
                <a:cs typeface="IranNastaliq" pitchFamily="18" charset="0"/>
              </a:rPr>
              <a:t>تو </a:t>
            </a:r>
            <a:r>
              <a:rPr lang="fa-IR" sz="4000" b="1">
                <a:ln>
                  <a:solidFill>
                    <a:schemeClr val="tx2">
                      <a:lumMod val="60000"/>
                      <a:lumOff val="40000"/>
                    </a:schemeClr>
                  </a:solidFill>
                </a:ln>
                <a:solidFill>
                  <a:srgbClr val="000000"/>
                </a:solidFill>
                <a:latin typeface="IranNastaliq" pitchFamily="18" charset="0"/>
                <a:ea typeface="Calibri" pitchFamily="34" charset="0"/>
                <a:cs typeface="IranNastaliq" pitchFamily="18" charset="0"/>
              </a:rPr>
              <a:t>خوشنود </a:t>
            </a:r>
            <a:r>
              <a:rPr lang="fa-IR" sz="4000" b="1">
                <a:ln>
                  <a:solidFill>
                    <a:schemeClr val="tx2">
                      <a:lumMod val="60000"/>
                      <a:lumOff val="40000"/>
                    </a:schemeClr>
                  </a:solidFill>
                </a:ln>
                <a:solidFill>
                  <a:srgbClr val="000000"/>
                </a:solidFill>
                <a:latin typeface="IranNastaliq" pitchFamily="18" charset="0"/>
                <a:ea typeface="Calibri" pitchFamily="34" charset="0"/>
                <a:cs typeface="IranNastaliq" pitchFamily="18" charset="0"/>
              </a:rPr>
              <a:t>باشی و </a:t>
            </a:r>
            <a:r>
              <a:rPr lang="fa-IR" sz="4000" b="1" dirty="0">
                <a:ln>
                  <a:solidFill>
                    <a:schemeClr val="tx2">
                      <a:lumMod val="60000"/>
                      <a:lumOff val="40000"/>
                    </a:schemeClr>
                  </a:solidFill>
                </a:ln>
                <a:solidFill>
                  <a:srgbClr val="000000"/>
                </a:solidFill>
                <a:latin typeface="IranNastaliq" pitchFamily="18" charset="0"/>
                <a:ea typeface="Calibri" pitchFamily="34" charset="0"/>
                <a:cs typeface="IranNastaliq" pitchFamily="18" charset="0"/>
              </a:rPr>
              <a:t>ما رستگار</a:t>
            </a:r>
            <a:endParaRPr lang="en-US" sz="4000" b="1" dirty="0">
              <a:ln>
                <a:solidFill>
                  <a:schemeClr val="tx2">
                    <a:lumMod val="60000"/>
                    <a:lumOff val="40000"/>
                  </a:schemeClr>
                </a:solidFill>
              </a:ln>
              <a:solidFill>
                <a:srgbClr val="000000"/>
              </a:solidFill>
              <a:latin typeface="IranNastaliq" pitchFamily="18" charset="0"/>
              <a:ea typeface="Calibri" pitchFamily="34" charset="0"/>
              <a:cs typeface="IranNastaliq" pitchFamily="18" charset="0"/>
            </a:endParaRPr>
          </a:p>
        </p:txBody>
      </p:sp>
      <p:sp>
        <p:nvSpPr>
          <p:cNvPr id="4" name="Slide Number Placeholder 3"/>
          <p:cNvSpPr>
            <a:spLocks noGrp="1"/>
          </p:cNvSpPr>
          <p:nvPr>
            <p:ph type="sldNum" sz="quarter" idx="12"/>
          </p:nvPr>
        </p:nvSpPr>
        <p:spPr/>
        <p:txBody>
          <a:bodyPr/>
          <a:lstStyle/>
          <a:p>
            <a:pPr>
              <a:defRPr/>
            </a:pPr>
            <a:fld id="{00E634A0-63C4-4CB8-BE4D-1103D5F5E02D}" type="slidenum">
              <a:rPr lang="fa-IR" smtClean="0"/>
              <a:pPr>
                <a:defRPr/>
              </a:pPr>
              <a:t>29</a:t>
            </a:fld>
            <a:endParaRPr lang="fa-I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Documents and Settings\Administrator\Deskto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26988"/>
            <a:ext cx="914876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ar-SA"/>
          </a:p>
        </p:txBody>
      </p:sp>
      <p:pic>
        <p:nvPicPr>
          <p:cNvPr id="4100" name="Picture 1" descr="Description: Description: image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9525"/>
            <a:ext cx="64928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10"/>
          <p:cNvSpPr>
            <a:spLocks noChangeArrowheads="1"/>
          </p:cNvSpPr>
          <p:nvPr/>
        </p:nvSpPr>
        <p:spPr bwMode="auto">
          <a:xfrm>
            <a:off x="1116013" y="1050925"/>
            <a:ext cx="6767512" cy="576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ar-SA" b="1">
                <a:latin typeface="Times New Roman" pitchFamily="18" charset="0"/>
                <a:ea typeface="Times New Roman" pitchFamily="18" charset="0"/>
                <a:cs typeface="B Roya" pitchFamily="2" charset="-78"/>
              </a:rPr>
              <a:t>دانشگاه آزاد اسلامي </a:t>
            </a:r>
            <a:endParaRPr lang="en-US" sz="900" b="1">
              <a:latin typeface="Arial" pitchFamily="34" charset="0"/>
              <a:ea typeface="Times New Roman" pitchFamily="18" charset="0"/>
              <a:cs typeface="B Roya" pitchFamily="2" charset="-78"/>
            </a:endParaRPr>
          </a:p>
          <a:p>
            <a:pPr algn="ctr" eaLnBrk="0" hangingPunct="0"/>
            <a:r>
              <a:rPr lang="ar-SA" sz="1400" b="1">
                <a:latin typeface="Times New Roman" pitchFamily="18" charset="0"/>
                <a:ea typeface="Times New Roman" pitchFamily="18" charset="0"/>
                <a:cs typeface="B Roya" pitchFamily="2" charset="-78"/>
              </a:rPr>
              <a:t>واحد علوم و تحقيقات</a:t>
            </a:r>
            <a:r>
              <a:rPr lang="fa-IR" sz="1400" b="1">
                <a:latin typeface="Times New Roman" pitchFamily="18" charset="0"/>
                <a:ea typeface="Times New Roman" pitchFamily="18" charset="0"/>
                <a:cs typeface="B Roya" pitchFamily="2" charset="-78"/>
              </a:rPr>
              <a:t> (تهران)</a:t>
            </a:r>
            <a:endParaRPr lang="en-US" sz="1400" b="1">
              <a:latin typeface="Arial" pitchFamily="34" charset="0"/>
              <a:cs typeface="B Roya" pitchFamily="2" charset="-78"/>
            </a:endParaRPr>
          </a:p>
          <a:p>
            <a:pPr algn="ctr" eaLnBrk="0" hangingPunct="0"/>
            <a:r>
              <a:rPr lang="fa-IR" sz="1400" b="1">
                <a:latin typeface="Times New Roman" pitchFamily="18" charset="0"/>
                <a:cs typeface="B Roya" pitchFamily="2" charset="-78"/>
              </a:rPr>
              <a:t>دانشکده مدیریت و اقتصاد</a:t>
            </a:r>
          </a:p>
          <a:p>
            <a:pPr algn="ctr" eaLnBrk="0" hangingPunct="0">
              <a:lnSpc>
                <a:spcPct val="150000"/>
              </a:lnSpc>
            </a:pPr>
            <a:endParaRPr lang="fa-IR" sz="600">
              <a:latin typeface="Arial" pitchFamily="34" charset="0"/>
            </a:endParaRPr>
          </a:p>
          <a:p>
            <a:pPr algn="ctr" eaLnBrk="0" hangingPunct="0">
              <a:lnSpc>
                <a:spcPct val="150000"/>
              </a:lnSpc>
            </a:pPr>
            <a:r>
              <a:rPr lang="ar-SA" sz="1700" b="1">
                <a:latin typeface="Times New Roman" pitchFamily="18" charset="0"/>
                <a:cs typeface="B Roya" pitchFamily="2" charset="-78"/>
              </a:rPr>
              <a:t>پايان‏نامه‌ی كارشناسي ارشد رشته مدیریت امور فرهنگی</a:t>
            </a:r>
            <a:endParaRPr lang="fa-IR" sz="1700" b="1">
              <a:latin typeface="Times New Roman" pitchFamily="18" charset="0"/>
              <a:cs typeface="B Roya" pitchFamily="2" charset="-78"/>
            </a:endParaRPr>
          </a:p>
          <a:p>
            <a:pPr algn="ctr" eaLnBrk="0" hangingPunct="0">
              <a:lnSpc>
                <a:spcPct val="150000"/>
              </a:lnSpc>
            </a:pPr>
            <a:r>
              <a:rPr lang="ar-SA" sz="1600" b="1">
                <a:latin typeface="Times New Roman" pitchFamily="18" charset="0"/>
                <a:cs typeface="B Lotus" pitchFamily="2" charset="-78"/>
              </a:rPr>
              <a:t> موضوع:</a:t>
            </a:r>
            <a:endParaRPr lang="fa-IR" sz="1600" b="1">
              <a:latin typeface="Times New Roman" pitchFamily="18" charset="0"/>
              <a:cs typeface="B Lotus" pitchFamily="2" charset="-78"/>
            </a:endParaRPr>
          </a:p>
          <a:p>
            <a:pPr algn="just" eaLnBrk="0" hangingPunct="0">
              <a:lnSpc>
                <a:spcPct val="150000"/>
              </a:lnSpc>
            </a:pPr>
            <a:r>
              <a:rPr lang="ar-SA" sz="1700" b="1">
                <a:latin typeface="Times New Roman" pitchFamily="18" charset="0"/>
                <a:cs typeface="B Roya" pitchFamily="2" charset="-78"/>
              </a:rPr>
              <a:t>تأثیرطرح نظام جامع آموزشی-تربیتی خانواده کمیته امدادامام خمینی(ره)بر </a:t>
            </a:r>
            <a:r>
              <a:rPr lang="fa-IR" sz="1700" b="1">
                <a:latin typeface="Times New Roman" pitchFamily="18" charset="0"/>
                <a:cs typeface="B Roya" pitchFamily="2" charset="-78"/>
              </a:rPr>
              <a:t>توانمندسازی فکر وفرهنگی (تحکیم بنیان) </a:t>
            </a:r>
            <a:r>
              <a:rPr lang="ar-SA" sz="1700" b="1">
                <a:latin typeface="Times New Roman" pitchFamily="18" charset="0"/>
                <a:cs typeface="B Roya" pitchFamily="2" charset="-78"/>
              </a:rPr>
              <a:t>خانواده های تحت حمایت استان البرز</a:t>
            </a:r>
            <a:endParaRPr lang="fa-IR" sz="1700" b="1">
              <a:latin typeface="Times New Roman" pitchFamily="18" charset="0"/>
              <a:cs typeface="B Roya" pitchFamily="2" charset="-78"/>
            </a:endParaRPr>
          </a:p>
          <a:p>
            <a:pPr algn="ctr" eaLnBrk="0" hangingPunct="0">
              <a:lnSpc>
                <a:spcPct val="150000"/>
              </a:lnSpc>
            </a:pPr>
            <a:endParaRPr lang="en-US" sz="700">
              <a:latin typeface="Arial" pitchFamily="34" charset="0"/>
            </a:endParaRPr>
          </a:p>
          <a:p>
            <a:pPr algn="ctr" eaLnBrk="0" hangingPunct="0">
              <a:lnSpc>
                <a:spcPct val="150000"/>
              </a:lnSpc>
            </a:pPr>
            <a:r>
              <a:rPr lang="ar-SA" sz="1600" b="1">
                <a:latin typeface="Times New Roman" pitchFamily="18" charset="0"/>
                <a:cs typeface="B Lotus" pitchFamily="2" charset="-78"/>
              </a:rPr>
              <a:t>استاد راهنما:</a:t>
            </a:r>
            <a:endParaRPr lang="fa-IR" sz="1600" b="1">
              <a:latin typeface="Times New Roman" pitchFamily="18" charset="0"/>
              <a:cs typeface="B Lotus" pitchFamily="2" charset="-78"/>
            </a:endParaRPr>
          </a:p>
          <a:p>
            <a:pPr algn="ctr" eaLnBrk="0" hangingPunct="0">
              <a:lnSpc>
                <a:spcPct val="150000"/>
              </a:lnSpc>
            </a:pPr>
            <a:r>
              <a:rPr lang="ar-SA" sz="1700" b="1">
                <a:latin typeface="Times New Roman" pitchFamily="18" charset="0"/>
                <a:cs typeface="B Roya" pitchFamily="2" charset="-78"/>
              </a:rPr>
              <a:t>دکتر سیدرضا صالحی امیری</a:t>
            </a:r>
            <a:endParaRPr lang="fa-IR" sz="1700" b="1">
              <a:latin typeface="Times New Roman" pitchFamily="18" charset="0"/>
              <a:cs typeface="B Roya" pitchFamily="2" charset="-78"/>
            </a:endParaRPr>
          </a:p>
          <a:p>
            <a:pPr algn="ctr" eaLnBrk="0" hangingPunct="0">
              <a:lnSpc>
                <a:spcPct val="150000"/>
              </a:lnSpc>
            </a:pPr>
            <a:endParaRPr lang="en-US" sz="700">
              <a:latin typeface="Arial" pitchFamily="34" charset="0"/>
            </a:endParaRPr>
          </a:p>
          <a:p>
            <a:pPr algn="ctr" eaLnBrk="0" hangingPunct="0">
              <a:lnSpc>
                <a:spcPct val="150000"/>
              </a:lnSpc>
            </a:pPr>
            <a:r>
              <a:rPr lang="ar-SA" sz="1600" b="1">
                <a:latin typeface="Times New Roman" pitchFamily="18" charset="0"/>
                <a:cs typeface="B Lotus" pitchFamily="2" charset="-78"/>
              </a:rPr>
              <a:t>استاد مشاور:</a:t>
            </a:r>
            <a:endParaRPr lang="fa-IR" sz="1600" b="1">
              <a:latin typeface="Times New Roman" pitchFamily="18" charset="0"/>
              <a:cs typeface="B Lotus" pitchFamily="2" charset="-78"/>
            </a:endParaRPr>
          </a:p>
          <a:p>
            <a:pPr algn="ctr" eaLnBrk="0" hangingPunct="0">
              <a:lnSpc>
                <a:spcPct val="150000"/>
              </a:lnSpc>
            </a:pPr>
            <a:r>
              <a:rPr lang="ar-SA" sz="1700" b="1">
                <a:latin typeface="Times New Roman" pitchFamily="18" charset="0"/>
                <a:cs typeface="B Roya" pitchFamily="2" charset="-78"/>
              </a:rPr>
              <a:t>دکتر مسعود کوثری</a:t>
            </a:r>
            <a:endParaRPr lang="fa-IR" sz="1700" b="1">
              <a:latin typeface="Times New Roman" pitchFamily="18" charset="0"/>
              <a:cs typeface="B Roya" pitchFamily="2" charset="-78"/>
            </a:endParaRPr>
          </a:p>
          <a:p>
            <a:pPr algn="ctr" eaLnBrk="0" hangingPunct="0">
              <a:lnSpc>
                <a:spcPct val="150000"/>
              </a:lnSpc>
            </a:pPr>
            <a:endParaRPr lang="en-US" sz="700">
              <a:latin typeface="Arial" pitchFamily="34" charset="0"/>
            </a:endParaRPr>
          </a:p>
          <a:p>
            <a:pPr algn="ctr" eaLnBrk="0" hangingPunct="0">
              <a:lnSpc>
                <a:spcPct val="150000"/>
              </a:lnSpc>
            </a:pPr>
            <a:r>
              <a:rPr lang="ar-SA" sz="1600" b="1">
                <a:latin typeface="Times New Roman" pitchFamily="18" charset="0"/>
                <a:cs typeface="B Lotus" pitchFamily="2" charset="-78"/>
              </a:rPr>
              <a:t>نگارنده:</a:t>
            </a:r>
            <a:endParaRPr lang="en-US" sz="1600" b="1">
              <a:latin typeface="Arial" pitchFamily="34" charset="0"/>
              <a:cs typeface="B Lotus" pitchFamily="2" charset="-78"/>
            </a:endParaRPr>
          </a:p>
          <a:p>
            <a:pPr algn="ctr" eaLnBrk="0" hangingPunct="0">
              <a:lnSpc>
                <a:spcPct val="150000"/>
              </a:lnSpc>
            </a:pPr>
            <a:r>
              <a:rPr lang="ar-SA" sz="1700" b="1">
                <a:latin typeface="Times New Roman" pitchFamily="18" charset="0"/>
                <a:cs typeface="B Roya" pitchFamily="2" charset="-78"/>
              </a:rPr>
              <a:t>سید محسن میر</a:t>
            </a:r>
            <a:endParaRPr lang="fa-IR" sz="1700" b="1">
              <a:latin typeface="Times New Roman" pitchFamily="18" charset="0"/>
              <a:cs typeface="B Roya" pitchFamily="2" charset="-78"/>
            </a:endParaRPr>
          </a:p>
          <a:p>
            <a:pPr algn="ctr" eaLnBrk="0" hangingPunct="0">
              <a:lnSpc>
                <a:spcPct val="150000"/>
              </a:lnSpc>
            </a:pPr>
            <a:endParaRPr lang="fa-IR" sz="500">
              <a:latin typeface="Times New Roman" pitchFamily="18" charset="0"/>
              <a:cs typeface="B Zar" pitchFamily="2" charset="-78"/>
            </a:endParaRPr>
          </a:p>
          <a:p>
            <a:pPr algn="ctr" eaLnBrk="0" hangingPunct="0">
              <a:lnSpc>
                <a:spcPct val="150000"/>
              </a:lnSpc>
            </a:pPr>
            <a:r>
              <a:rPr lang="fa-IR" sz="1600" b="1">
                <a:latin typeface="Times New Roman" pitchFamily="18" charset="0"/>
                <a:cs typeface="B Lotus" pitchFamily="2" charset="-78"/>
              </a:rPr>
              <a:t>زمستان </a:t>
            </a:r>
            <a:r>
              <a:rPr lang="ar-SA" sz="1600" b="1">
                <a:latin typeface="Times New Roman" pitchFamily="18" charset="0"/>
                <a:cs typeface="B Lotus" pitchFamily="2" charset="-78"/>
              </a:rPr>
              <a:t>:</a:t>
            </a:r>
            <a:r>
              <a:rPr lang="ar-SA" sz="1600">
                <a:latin typeface="Times New Roman" pitchFamily="18" charset="0"/>
                <a:cs typeface="B Zar" pitchFamily="2" charset="-78"/>
              </a:rPr>
              <a:t> </a:t>
            </a:r>
            <a:r>
              <a:rPr lang="fa-IR" sz="1500" b="1">
                <a:latin typeface="Times New Roman" pitchFamily="18" charset="0"/>
                <a:cs typeface="B Roya" pitchFamily="2" charset="-78"/>
              </a:rPr>
              <a:t>1391</a:t>
            </a:r>
            <a:endParaRPr lang="ar-SA" sz="1500">
              <a:latin typeface="Arial" pitchFamily="34" charset="0"/>
              <a:cs typeface="B Roya" pitchFamily="2" charset="-78"/>
            </a:endParaRPr>
          </a:p>
        </p:txBody>
      </p:sp>
      <p:sp>
        <p:nvSpPr>
          <p:cNvPr id="4" name="Slide Number Placeholder 3"/>
          <p:cNvSpPr>
            <a:spLocks noGrp="1"/>
          </p:cNvSpPr>
          <p:nvPr>
            <p:ph type="sldNum" sz="quarter" idx="12"/>
          </p:nvPr>
        </p:nvSpPr>
        <p:spPr/>
        <p:txBody>
          <a:bodyPr/>
          <a:lstStyle/>
          <a:p>
            <a:pPr>
              <a:defRPr/>
            </a:pPr>
            <a:fld id="{BEFB8DD4-3716-4036-9FA1-06C0B397A5B0}" type="slidenum">
              <a:rPr lang="fa-IR" smtClean="0"/>
              <a:pPr>
                <a:defRPr/>
              </a:pPr>
              <a:t>3</a:t>
            </a:fld>
            <a:endParaRPr lang="fa-I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C:\Documents and Settings\Administrator\Desktop\unti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350"/>
            <a:ext cx="781208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
          <p:cNvSpPr>
            <a:spLocks noChangeArrowheads="1"/>
          </p:cNvSpPr>
          <p:nvPr/>
        </p:nvSpPr>
        <p:spPr bwMode="auto">
          <a:xfrm>
            <a:off x="7494588" y="268288"/>
            <a:ext cx="11811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lnSpc>
                <a:spcPct val="115000"/>
              </a:lnSpc>
              <a:defRPr/>
            </a:pPr>
            <a:r>
              <a:rPr lang="fa-IR" sz="3500" b="1" dirty="0">
                <a:solidFill>
                  <a:schemeClr val="accent1">
                    <a:lumMod val="75000"/>
                  </a:schemeClr>
                </a:solidFill>
                <a:latin typeface="Times New Roman" pitchFamily="18" charset="0"/>
                <a:ea typeface="Times New Roman" pitchFamily="18" charset="0"/>
                <a:cs typeface="B Roya" pitchFamily="2" charset="-78"/>
              </a:rPr>
              <a:t>مقدمه:</a:t>
            </a:r>
            <a:endParaRPr lang="en-US" sz="3500" b="1" dirty="0">
              <a:solidFill>
                <a:schemeClr val="accent1">
                  <a:lumMod val="75000"/>
                </a:schemeClr>
              </a:solidFill>
              <a:ea typeface="Calibri" pitchFamily="34" charset="0"/>
              <a:cs typeface="B Roya" pitchFamily="2" charset="-78"/>
            </a:endParaRPr>
          </a:p>
        </p:txBody>
      </p:sp>
      <p:sp>
        <p:nvSpPr>
          <p:cNvPr id="5124" name="Rectangle 2"/>
          <p:cNvSpPr>
            <a:spLocks noChangeArrowheads="1"/>
          </p:cNvSpPr>
          <p:nvPr/>
        </p:nvSpPr>
        <p:spPr bwMode="auto">
          <a:xfrm>
            <a:off x="827088" y="3984625"/>
            <a:ext cx="7847012"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5000"/>
              </a:lnSpc>
            </a:pPr>
            <a:r>
              <a:rPr lang="ar-SA" sz="1900" b="1">
                <a:latin typeface="Times New Roman" pitchFamily="18" charset="0"/>
                <a:ea typeface="Times New Roman" pitchFamily="18" charset="0"/>
                <a:cs typeface="B Lotus" pitchFamily="2" charset="-78"/>
              </a:rPr>
              <a:t>نهادمقدس کمیته امدادامام خمینی(ره)با هدف دستگیری ویاری نمودن محرومان ومستضعفان تشکیل گردیده که علاوه بر کمکهای مادی ارتقاء سطح فرهنگی خانواده های تحت حمایت یکی از محورهای اساسی وزیربنایی فعالیتهای این نهادمقدس می باشد.</a:t>
            </a:r>
            <a:endParaRPr lang="en-US" sz="1900" b="1">
              <a:ea typeface="Calibri" pitchFamily="34" charset="0"/>
              <a:cs typeface="B Lotus" pitchFamily="2" charset="-78"/>
            </a:endParaRPr>
          </a:p>
        </p:txBody>
      </p:sp>
      <p:sp>
        <p:nvSpPr>
          <p:cNvPr id="5125" name="Rectangle 3"/>
          <p:cNvSpPr>
            <a:spLocks noChangeArrowheads="1"/>
          </p:cNvSpPr>
          <p:nvPr/>
        </p:nvSpPr>
        <p:spPr bwMode="auto">
          <a:xfrm>
            <a:off x="2124075" y="1341438"/>
            <a:ext cx="6599238"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5000"/>
              </a:lnSpc>
            </a:pPr>
            <a:r>
              <a:rPr lang="ar-SA" sz="1900" b="1">
                <a:latin typeface="Times New Roman" pitchFamily="18" charset="0"/>
                <a:ea typeface="Times New Roman" pitchFamily="18" charset="0"/>
                <a:cs typeface="B Lotus" pitchFamily="2" charset="-78"/>
              </a:rPr>
              <a:t>خانواده نخستین نهاد اجتماعی است</a:t>
            </a:r>
            <a:r>
              <a:rPr lang="fa-IR" sz="1900" b="1">
                <a:latin typeface="Times New Roman" pitchFamily="18" charset="0"/>
                <a:ea typeface="Times New Roman" pitchFamily="18" charset="0"/>
                <a:cs typeface="B Lotus" pitchFamily="2" charset="-78"/>
              </a:rPr>
              <a:t> و </a:t>
            </a:r>
            <a:r>
              <a:rPr lang="ar-SA" sz="1900" b="1">
                <a:latin typeface="Times New Roman" pitchFamily="18" charset="0"/>
                <a:ea typeface="Times New Roman" pitchFamily="18" charset="0"/>
                <a:cs typeface="B Lotus" pitchFamily="2" charset="-78"/>
              </a:rPr>
              <a:t>شالوده حیات اجتماعی محسوب </a:t>
            </a:r>
            <a:r>
              <a:rPr lang="fa-IR" sz="1900" b="1">
                <a:latin typeface="Times New Roman" pitchFamily="18" charset="0"/>
                <a:ea typeface="Times New Roman" pitchFamily="18" charset="0"/>
                <a:cs typeface="B Lotus" pitchFamily="2" charset="-78"/>
              </a:rPr>
              <a:t>می گردد که </a:t>
            </a:r>
            <a:r>
              <a:rPr lang="ar-SA" sz="1900" b="1">
                <a:latin typeface="Times New Roman" pitchFamily="18" charset="0"/>
                <a:ea typeface="Times New Roman" pitchFamily="18" charset="0"/>
                <a:cs typeface="B Lotus" pitchFamily="2" charset="-78"/>
              </a:rPr>
              <a:t>گذشته از وظیفه تکثیر نسل و کودک پروری برای بقای نوع بشر، وظيفة فرهنگ پذیر کردن افراد را نیز بر عهده دارد.</a:t>
            </a:r>
            <a:endParaRPr lang="en-US" sz="1900" b="1">
              <a:latin typeface="Times New Roman" pitchFamily="18" charset="0"/>
              <a:ea typeface="Times New Roman" pitchFamily="18" charset="0"/>
              <a:cs typeface="B Lotus" pitchFamily="2" charset="-78"/>
            </a:endParaRPr>
          </a:p>
          <a:p>
            <a:pPr algn="just">
              <a:lnSpc>
                <a:spcPct val="115000"/>
              </a:lnSpc>
            </a:pPr>
            <a:endParaRPr lang="fa-IR" sz="1900" b="1">
              <a:ea typeface="Calibri" pitchFamily="34" charset="0"/>
              <a:cs typeface="B Lotus" pitchFamily="2" charset="-78"/>
            </a:endParaRPr>
          </a:p>
          <a:p>
            <a:pPr algn="just">
              <a:lnSpc>
                <a:spcPct val="115000"/>
              </a:lnSpc>
            </a:pPr>
            <a:r>
              <a:rPr lang="ar-SA" sz="1900" b="1">
                <a:latin typeface="Times New Roman" pitchFamily="18" charset="0"/>
                <a:ea typeface="Times New Roman" pitchFamily="18" charset="0"/>
                <a:cs typeface="B Lotus" pitchFamily="2" charset="-78"/>
              </a:rPr>
              <a:t>بنابراین خانواده عامل واسطه‌ای است که قبل از ارتباط مستقیم فرد با گروهها، سازمان‌ها و جامعه، نقش مهمی ‌در انتقال هنجارهای اجتماعی به وی ایفا می‌نماید. </a:t>
            </a:r>
            <a:endParaRPr lang="en-US" sz="1900" b="1">
              <a:ea typeface="Calibri" pitchFamily="34" charset="0"/>
              <a:cs typeface="B Lotus" pitchFamily="2" charset="-78"/>
            </a:endParaRPr>
          </a:p>
        </p:txBody>
      </p:sp>
      <p:sp>
        <p:nvSpPr>
          <p:cNvPr id="4" name="Slide Number Placeholder 3"/>
          <p:cNvSpPr>
            <a:spLocks noGrp="1"/>
          </p:cNvSpPr>
          <p:nvPr>
            <p:ph type="sldNum" sz="quarter" idx="12"/>
          </p:nvPr>
        </p:nvSpPr>
        <p:spPr/>
        <p:txBody>
          <a:bodyPr/>
          <a:lstStyle/>
          <a:p>
            <a:pPr>
              <a:defRPr/>
            </a:pPr>
            <a:fld id="{550B0C51-EE00-47F1-A52A-33A1EE0B456A}" type="slidenum">
              <a:rPr lang="fa-IR" smtClean="0"/>
              <a:pPr>
                <a:defRPr/>
              </a:pPr>
              <a:t>4</a:t>
            </a:fld>
            <a:endParaRPr lang="fa-I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Administrator\Desktop\برنامه جدید\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ChangeArrowheads="1"/>
          </p:cNvSpPr>
          <p:nvPr/>
        </p:nvSpPr>
        <p:spPr bwMode="auto">
          <a:xfrm>
            <a:off x="6948488" y="476250"/>
            <a:ext cx="1801812"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lnSpc>
                <a:spcPct val="115000"/>
              </a:lnSpc>
              <a:defRPr/>
            </a:pPr>
            <a:r>
              <a:rPr lang="fa-IR" sz="3500" b="1" dirty="0">
                <a:solidFill>
                  <a:schemeClr val="accent1">
                    <a:lumMod val="75000"/>
                  </a:schemeClr>
                </a:solidFill>
                <a:latin typeface="Times New Roman" pitchFamily="18" charset="0"/>
                <a:ea typeface="Times New Roman" pitchFamily="18" charset="0"/>
                <a:cs typeface="B Roya" pitchFamily="2" charset="-78"/>
              </a:rPr>
              <a:t>بیان مساله:</a:t>
            </a:r>
            <a:endParaRPr lang="en-US" sz="3500" b="1" dirty="0">
              <a:solidFill>
                <a:schemeClr val="accent1">
                  <a:lumMod val="75000"/>
                </a:schemeClr>
              </a:solidFill>
              <a:ea typeface="Calibri" pitchFamily="34" charset="0"/>
              <a:cs typeface="B Roya" pitchFamily="2" charset="-78"/>
            </a:endParaRPr>
          </a:p>
        </p:txBody>
      </p:sp>
      <p:sp>
        <p:nvSpPr>
          <p:cNvPr id="6148" name="Rectangle 3"/>
          <p:cNvSpPr>
            <a:spLocks noChangeArrowheads="1"/>
          </p:cNvSpPr>
          <p:nvPr/>
        </p:nvSpPr>
        <p:spPr bwMode="auto">
          <a:xfrm>
            <a:off x="539750" y="1662113"/>
            <a:ext cx="8208963"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ar-SA" sz="1900" b="1">
                <a:latin typeface="Times New Roman" pitchFamily="18" charset="0"/>
                <a:ea typeface="Times New Roman" pitchFamily="18" charset="0"/>
                <a:cs typeface="B Lotus" pitchFamily="2" charset="-78"/>
              </a:rPr>
              <a:t>ظهورپدیده فقردرخانواده هاموجب آسیب پذیر شدن آنها دربرابرانحرافات اجتماعی واخلاقی شده و لذا مصون سازی خانواده ها در برابر آسیبهای اجتماعی از ضرورتهای اجتناب ناپذیر در جامعه از سوی کارگزاران فرهنگی کشور است . </a:t>
            </a:r>
            <a:endParaRPr lang="fa-IR" sz="1900" b="1">
              <a:latin typeface="Times New Roman" pitchFamily="18" charset="0"/>
              <a:ea typeface="Times New Roman" pitchFamily="18" charset="0"/>
              <a:cs typeface="B Lotus" pitchFamily="2" charset="-78"/>
            </a:endParaRPr>
          </a:p>
          <a:p>
            <a:pPr algn="just">
              <a:lnSpc>
                <a:spcPct val="150000"/>
              </a:lnSpc>
            </a:pPr>
            <a:endParaRPr lang="fa-IR" sz="1900" b="1">
              <a:latin typeface="Times New Roman" pitchFamily="18" charset="0"/>
              <a:ea typeface="Times New Roman" pitchFamily="18" charset="0"/>
              <a:cs typeface="B Lotus" pitchFamily="2" charset="-78"/>
            </a:endParaRPr>
          </a:p>
          <a:p>
            <a:pPr algn="just">
              <a:lnSpc>
                <a:spcPct val="150000"/>
              </a:lnSpc>
            </a:pPr>
            <a:r>
              <a:rPr lang="ar-SA" sz="1900" b="1">
                <a:latin typeface="Times New Roman" pitchFamily="18" charset="0"/>
                <a:ea typeface="Times New Roman" pitchFamily="18" charset="0"/>
                <a:cs typeface="B Lotus" pitchFamily="2" charset="-78"/>
              </a:rPr>
              <a:t>کمیته امدادامام خمینی(ره) در اهداف فرهنگی خود به منظور زدودن فقر فرهنگی از خانواده های تحت حمایت سالهاست آموزش مهارت های زندگی برای سالم سازی خانواده ها را جزء برنامه های مهم فرهنگی خود قرار داده که پس از اقدام به سوادآموزی خانواده ها نسبت به آموزشهای اعتقادی، اخلاقی، احکام، بهداشت روان، مهارتهای آنان را افزایش داده و به سالم سازی خانواده ها کمک می نماید.</a:t>
            </a:r>
            <a:endParaRPr lang="en-US" sz="1900" b="1">
              <a:ea typeface="Calibri" pitchFamily="34" charset="0"/>
              <a:cs typeface="B Lotus" pitchFamily="2" charset="-78"/>
            </a:endParaRPr>
          </a:p>
        </p:txBody>
      </p:sp>
      <p:sp>
        <p:nvSpPr>
          <p:cNvPr id="4" name="Slide Number Placeholder 3"/>
          <p:cNvSpPr>
            <a:spLocks noGrp="1"/>
          </p:cNvSpPr>
          <p:nvPr>
            <p:ph type="sldNum" sz="quarter" idx="12"/>
          </p:nvPr>
        </p:nvSpPr>
        <p:spPr/>
        <p:txBody>
          <a:bodyPr/>
          <a:lstStyle/>
          <a:p>
            <a:pPr>
              <a:defRPr/>
            </a:pPr>
            <a:fld id="{D12A2C67-CAE0-41AF-AC4A-3324892F7F3B}" type="slidenum">
              <a:rPr lang="fa-IR" smtClean="0"/>
              <a:pPr>
                <a:defRPr/>
              </a:pPr>
              <a:t>5</a:t>
            </a:fld>
            <a:endParaRPr lang="fa-I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Administrator\Desktop\برنامه جدید\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ChangeArrowheads="1"/>
          </p:cNvSpPr>
          <p:nvPr/>
        </p:nvSpPr>
        <p:spPr bwMode="auto">
          <a:xfrm>
            <a:off x="323850" y="692150"/>
            <a:ext cx="85693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ar-SA" sz="1900" b="1">
                <a:solidFill>
                  <a:srgbClr val="000000"/>
                </a:solidFill>
                <a:latin typeface="Times New Roman" pitchFamily="18" charset="0"/>
                <a:ea typeface="Times New Roman" pitchFamily="18" charset="0"/>
                <a:cs typeface="B Roya" pitchFamily="2" charset="-78"/>
              </a:rPr>
              <a:t>آموزش خانواده </a:t>
            </a:r>
            <a:r>
              <a:rPr lang="ar-SA" sz="1900" b="1">
                <a:solidFill>
                  <a:srgbClr val="000000"/>
                </a:solidFill>
                <a:latin typeface="Times New Roman" pitchFamily="18" charset="0"/>
                <a:ea typeface="Times New Roman" pitchFamily="18" charset="0"/>
                <a:cs typeface="B Lotus" pitchFamily="2" charset="-78"/>
              </a:rPr>
              <a:t>نوعی تعلیم وتربیت است شامل برنامه های معین برای ارتقاء سطح آگاهی ها وتوانایی های سرپرست وسایر اعضاء خانواده با هدف ایجاد خانواده سالم صورت می گیرد.(توانمندسازی فکری وفرهنگی)</a:t>
            </a:r>
            <a:endParaRPr lang="fa-IR" sz="1900" b="1">
              <a:solidFill>
                <a:srgbClr val="000000"/>
              </a:solidFill>
              <a:latin typeface="Times New Roman" pitchFamily="18" charset="0"/>
              <a:ea typeface="Times New Roman" pitchFamily="18" charset="0"/>
              <a:cs typeface="B Lotus" pitchFamily="2" charset="-78"/>
            </a:endParaRPr>
          </a:p>
        </p:txBody>
      </p:sp>
      <p:sp>
        <p:nvSpPr>
          <p:cNvPr id="7172" name="Rectangle 5"/>
          <p:cNvSpPr>
            <a:spLocks noChangeArrowheads="1"/>
          </p:cNvSpPr>
          <p:nvPr/>
        </p:nvSpPr>
        <p:spPr bwMode="auto">
          <a:xfrm>
            <a:off x="323850" y="2060575"/>
            <a:ext cx="84963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fa-IR" sz="1900" b="1">
                <a:latin typeface="Times New Roman" pitchFamily="18" charset="0"/>
                <a:ea typeface="Times New Roman" pitchFamily="18" charset="0"/>
                <a:cs typeface="B Roya" pitchFamily="2" charset="-78"/>
              </a:rPr>
              <a:t>طرح نظام جامع آموزشی- تربیتی خانواده </a:t>
            </a:r>
            <a:r>
              <a:rPr lang="fa-IR" sz="1900" b="1">
                <a:latin typeface="Times New Roman" pitchFamily="18" charset="0"/>
                <a:ea typeface="Times New Roman" pitchFamily="18" charset="0"/>
                <a:cs typeface="B Lotus" pitchFamily="2" charset="-78"/>
              </a:rPr>
              <a:t>بمنظور ارتقاء سطح دانش و بينش  خانواده ها و پرورش الهی نسل آینده در زمينه مسائل اقتصادی- بهداشتی- دینی عقیدتی- تحصیلی- سیاسی- فرهنگی واجتماعی و دیگر موارد وبا هدف توانمندسازی فکری وفرهنگی خانواده ها ی تحت حمایت امداد ، طراحي و تدوين گرديده است.</a:t>
            </a:r>
          </a:p>
          <a:p>
            <a:pPr algn="just">
              <a:lnSpc>
                <a:spcPct val="150000"/>
              </a:lnSpc>
            </a:pPr>
            <a:endParaRPr lang="fa-IR" sz="800" b="1">
              <a:latin typeface="Times New Roman" pitchFamily="18" charset="0"/>
              <a:ea typeface="Times New Roman" pitchFamily="18" charset="0"/>
              <a:cs typeface="B Lotus" pitchFamily="2" charset="-78"/>
            </a:endParaRPr>
          </a:p>
          <a:p>
            <a:pPr algn="just">
              <a:lnSpc>
                <a:spcPct val="150000"/>
              </a:lnSpc>
            </a:pPr>
            <a:r>
              <a:rPr lang="fa-IR" sz="1900" b="1">
                <a:solidFill>
                  <a:srgbClr val="000000"/>
                </a:solidFill>
                <a:latin typeface="Times New Roman" pitchFamily="18" charset="0"/>
                <a:ea typeface="Calibri" pitchFamily="34" charset="0"/>
                <a:cs typeface="B Lotus" pitchFamily="2" charset="-78"/>
              </a:rPr>
              <a:t>- خانواده محوری </a:t>
            </a:r>
          </a:p>
          <a:p>
            <a:pPr algn="just">
              <a:lnSpc>
                <a:spcPct val="150000"/>
              </a:lnSpc>
            </a:pPr>
            <a:r>
              <a:rPr lang="fa-IR" sz="1900" b="1">
                <a:solidFill>
                  <a:srgbClr val="000000"/>
                </a:solidFill>
                <a:ea typeface="Calibri" pitchFamily="34" charset="0"/>
                <a:cs typeface="B Lotus" pitchFamily="2" charset="-78"/>
              </a:rPr>
              <a:t>- آموزش گروهی</a:t>
            </a:r>
            <a:endParaRPr lang="en-US" sz="1900" b="1">
              <a:solidFill>
                <a:srgbClr val="000000"/>
              </a:solidFill>
              <a:ea typeface="Calibri" pitchFamily="34" charset="0"/>
              <a:cs typeface="B Lotus" pitchFamily="2" charset="-78"/>
            </a:endParaRPr>
          </a:p>
        </p:txBody>
      </p:sp>
      <p:pic>
        <p:nvPicPr>
          <p:cNvPr id="7173" name="Picture 5" descr="I:\دفاع پایان نامه\عکس\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578225"/>
            <a:ext cx="2376487"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A3360FBE-DCC6-4BC7-9D0C-B3EFA2CD2375}" type="slidenum">
              <a:rPr lang="fa-IR" smtClean="0"/>
              <a:pPr>
                <a:defRPr/>
              </a:pPr>
              <a:t>6</a:t>
            </a:fld>
            <a:endParaRPr lang="fa-I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Administrator\Desktop\برنامه جدید\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567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ChangeArrowheads="1"/>
          </p:cNvSpPr>
          <p:nvPr/>
        </p:nvSpPr>
        <p:spPr bwMode="auto">
          <a:xfrm>
            <a:off x="5076825" y="188913"/>
            <a:ext cx="371316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lnSpc>
                <a:spcPct val="115000"/>
              </a:lnSpc>
              <a:defRPr/>
            </a:pPr>
            <a:r>
              <a:rPr lang="fa-IR" sz="3500" b="1" dirty="0">
                <a:solidFill>
                  <a:schemeClr val="accent1">
                    <a:lumMod val="75000"/>
                  </a:schemeClr>
                </a:solidFill>
                <a:latin typeface="Times New Roman" pitchFamily="18" charset="0"/>
                <a:ea typeface="Times New Roman" pitchFamily="18" charset="0"/>
                <a:cs typeface="B Roya" pitchFamily="2" charset="-78"/>
              </a:rPr>
              <a:t>اهمیت وضرورت تحقیق:</a:t>
            </a:r>
            <a:endParaRPr lang="en-US" sz="3500" b="1" dirty="0">
              <a:solidFill>
                <a:schemeClr val="accent1">
                  <a:lumMod val="75000"/>
                </a:schemeClr>
              </a:solidFill>
              <a:ea typeface="Calibri" pitchFamily="34" charset="0"/>
              <a:cs typeface="B Roya" pitchFamily="2" charset="-78"/>
            </a:endParaRPr>
          </a:p>
        </p:txBody>
      </p:sp>
      <p:sp>
        <p:nvSpPr>
          <p:cNvPr id="8196" name="Rectangle 1"/>
          <p:cNvSpPr>
            <a:spLocks noChangeArrowheads="1"/>
          </p:cNvSpPr>
          <p:nvPr/>
        </p:nvSpPr>
        <p:spPr bwMode="auto">
          <a:xfrm>
            <a:off x="468313" y="1052513"/>
            <a:ext cx="8207375"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fa-IR" sz="1900" b="1">
                <a:latin typeface="Times New Roman" pitchFamily="18" charset="0"/>
                <a:ea typeface="Times New Roman" pitchFamily="18" charset="0"/>
                <a:cs typeface="B Lotus" pitchFamily="2" charset="-78"/>
              </a:rPr>
              <a:t>* خانواده های امداد دارای آسیبهایی از قبیل (زنان مطلقه- دختران بازمانده از تحصیل -اعتیاد- طلاق- بزهکاری-بی سوادی- مسائل روحی وروانی سکونت در مناطق حاشیه نشینی و...) هستند .</a:t>
            </a:r>
          </a:p>
          <a:p>
            <a:pPr algn="just">
              <a:lnSpc>
                <a:spcPct val="150000"/>
              </a:lnSpc>
            </a:pPr>
            <a:endParaRPr lang="fa-IR" sz="1900" b="1">
              <a:latin typeface="Times New Roman" pitchFamily="18" charset="0"/>
              <a:ea typeface="Times New Roman" pitchFamily="18" charset="0"/>
              <a:cs typeface="B Lotus" pitchFamily="2" charset="-78"/>
            </a:endParaRPr>
          </a:p>
          <a:p>
            <a:pPr algn="just">
              <a:lnSpc>
                <a:spcPct val="150000"/>
              </a:lnSpc>
            </a:pPr>
            <a:r>
              <a:rPr lang="fa-IR" sz="1900" b="1">
                <a:latin typeface="Times New Roman" pitchFamily="18" charset="0"/>
                <a:ea typeface="Times New Roman" pitchFamily="18" charset="0"/>
                <a:cs typeface="B Lotus" pitchFamily="2" charset="-78"/>
              </a:rPr>
              <a:t>* اگر خانواده‌ها صحيح، قوي، سالم،بي‌انحراف و طبق سنت الهي تشكيل بشوند،آن وقت جامعه،جامعة سالمي خواهدبود.</a:t>
            </a:r>
          </a:p>
          <a:p>
            <a:pPr algn="just">
              <a:lnSpc>
                <a:spcPct val="150000"/>
              </a:lnSpc>
            </a:pPr>
            <a:endParaRPr lang="fa-IR" sz="1900" b="1">
              <a:latin typeface="Times New Roman" pitchFamily="18" charset="0"/>
              <a:ea typeface="Times New Roman" pitchFamily="18" charset="0"/>
              <a:cs typeface="B Lotus" pitchFamily="2" charset="-78"/>
            </a:endParaRPr>
          </a:p>
          <a:p>
            <a:pPr algn="just">
              <a:lnSpc>
                <a:spcPct val="150000"/>
              </a:lnSpc>
            </a:pPr>
            <a:r>
              <a:rPr lang="fa-IR" sz="1900" b="1">
                <a:ea typeface="Times New Roman" pitchFamily="18" charset="0"/>
                <a:cs typeface="B Lotus" pitchFamily="2" charset="-78"/>
              </a:rPr>
              <a:t>* وجود الگو و مدل مناسب به یادگیری رفتار صحیح افراد خانواده  برای بهره مندی از زندگی سالم و لذت بخش مهمترین بخش نیاز است . </a:t>
            </a:r>
          </a:p>
          <a:p>
            <a:pPr algn="just">
              <a:lnSpc>
                <a:spcPct val="150000"/>
              </a:lnSpc>
            </a:pPr>
            <a:endParaRPr lang="fa-IR" sz="1900" b="1">
              <a:ea typeface="Times New Roman" pitchFamily="18" charset="0"/>
              <a:cs typeface="B Lotus" pitchFamily="2" charset="-78"/>
            </a:endParaRPr>
          </a:p>
          <a:p>
            <a:pPr algn="just">
              <a:lnSpc>
                <a:spcPct val="150000"/>
              </a:lnSpc>
            </a:pPr>
            <a:r>
              <a:rPr lang="fa-IR" sz="1900" b="1">
                <a:ea typeface="Times New Roman" pitchFamily="18" charset="0"/>
                <a:cs typeface="B Lotus" pitchFamily="2" charset="-78"/>
              </a:rPr>
              <a:t>* برنامه ریزان کمیته امدادامام خمینی(ره) با انجام پژوهشهای میدانی وبا شناخت مشکلات فرهنگی ، رفتاری و ویژگیهای شخصیتی مددجویان درصدد طرح ریزی اقدامات ثمربخش تری هستند تا بتواند در هدایت ویاری این گروه ونیز چگونگی برخورد با آنان موفق تر عمل کنند.</a:t>
            </a:r>
          </a:p>
        </p:txBody>
      </p:sp>
      <p:sp>
        <p:nvSpPr>
          <p:cNvPr id="4" name="Slide Number Placeholder 3"/>
          <p:cNvSpPr>
            <a:spLocks noGrp="1"/>
          </p:cNvSpPr>
          <p:nvPr>
            <p:ph type="sldNum" sz="quarter" idx="12"/>
          </p:nvPr>
        </p:nvSpPr>
        <p:spPr/>
        <p:txBody>
          <a:bodyPr/>
          <a:lstStyle/>
          <a:p>
            <a:pPr>
              <a:defRPr/>
            </a:pPr>
            <a:fld id="{F5DD4665-FC68-4653-BF5D-EB275D8823DA}" type="slidenum">
              <a:rPr lang="fa-IR" smtClean="0"/>
              <a:pPr>
                <a:defRPr/>
              </a:pPr>
              <a:t>7</a:t>
            </a:fld>
            <a:endParaRPr lang="fa-I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Documents and Settings\Administrator\Deskto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26988"/>
            <a:ext cx="914876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ar-SA">
              <a:solidFill>
                <a:srgbClr val="000000"/>
              </a:solidFill>
            </a:endParaRPr>
          </a:p>
        </p:txBody>
      </p:sp>
      <p:sp>
        <p:nvSpPr>
          <p:cNvPr id="9220" name="Rectangle 1"/>
          <p:cNvSpPr>
            <a:spLocks noChangeArrowheads="1"/>
          </p:cNvSpPr>
          <p:nvPr/>
        </p:nvSpPr>
        <p:spPr bwMode="auto">
          <a:xfrm>
            <a:off x="828675" y="396875"/>
            <a:ext cx="7488238"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defRPr/>
            </a:pPr>
            <a:r>
              <a:rPr lang="fa-IR" sz="3000" b="1" dirty="0">
                <a:solidFill>
                  <a:schemeClr val="accent1">
                    <a:lumMod val="75000"/>
                  </a:schemeClr>
                </a:solidFill>
                <a:latin typeface="Times New Roman" pitchFamily="18" charset="0"/>
                <a:ea typeface="Times New Roman" pitchFamily="18" charset="0"/>
                <a:cs typeface="B Roya" pitchFamily="2" charset="-78"/>
              </a:rPr>
              <a:t>                         هدف اصلی تحقیق:</a:t>
            </a:r>
          </a:p>
          <a:p>
            <a:pPr algn="just">
              <a:lnSpc>
                <a:spcPct val="150000"/>
              </a:lnSpc>
              <a:defRPr/>
            </a:pPr>
            <a:endParaRPr lang="en-US" sz="500" b="1" dirty="0">
              <a:ea typeface="Calibri" pitchFamily="34" charset="0"/>
              <a:cs typeface="B Nasim" pitchFamily="2" charset="-78"/>
            </a:endParaRPr>
          </a:p>
          <a:p>
            <a:pPr algn="just">
              <a:lnSpc>
                <a:spcPct val="150000"/>
              </a:lnSpc>
              <a:defRPr/>
            </a:pPr>
            <a:r>
              <a:rPr lang="fa-IR" sz="1900" b="1" dirty="0">
                <a:solidFill>
                  <a:srgbClr val="000000"/>
                </a:solidFill>
                <a:ea typeface="Calibri" pitchFamily="34" charset="0"/>
                <a:cs typeface="B Lotus" pitchFamily="2" charset="-78"/>
              </a:rPr>
              <a:t>بررسی تأثیر طرح نظام جامع آموزشی تربیتی معاونت امورفرهنگی کمیته امداد امام خمینی(ره) بر توانمندسازی فکری وفرهنگی(تحکیم بنیان )خانواده های تحت حمایت استان البرز.</a:t>
            </a:r>
          </a:p>
          <a:p>
            <a:pPr algn="just">
              <a:lnSpc>
                <a:spcPct val="150000"/>
              </a:lnSpc>
              <a:defRPr/>
            </a:pPr>
            <a:endParaRPr lang="en-US" sz="800" b="1" dirty="0">
              <a:ea typeface="Calibri" pitchFamily="34" charset="0"/>
              <a:cs typeface="B Tehran" pitchFamily="2" charset="-78"/>
            </a:endParaRPr>
          </a:p>
          <a:p>
            <a:pPr algn="just">
              <a:lnSpc>
                <a:spcPct val="150000"/>
              </a:lnSpc>
              <a:defRPr/>
            </a:pPr>
            <a:r>
              <a:rPr lang="ar-SA" sz="2700" b="1" dirty="0">
                <a:solidFill>
                  <a:schemeClr val="accent1">
                    <a:lumMod val="75000"/>
                  </a:schemeClr>
                </a:solidFill>
                <a:latin typeface="Times New Roman" pitchFamily="18" charset="0"/>
                <a:ea typeface="Times New Roman" pitchFamily="18" charset="0"/>
                <a:cs typeface="B Roya" pitchFamily="2" charset="-78"/>
              </a:rPr>
              <a:t>فرضیه های تحقی</a:t>
            </a:r>
            <a:r>
              <a:rPr lang="fa-IR" sz="2700" b="1" dirty="0">
                <a:solidFill>
                  <a:schemeClr val="accent1">
                    <a:lumMod val="75000"/>
                  </a:schemeClr>
                </a:solidFill>
                <a:latin typeface="Times New Roman" pitchFamily="18" charset="0"/>
                <a:ea typeface="Times New Roman" pitchFamily="18" charset="0"/>
                <a:cs typeface="B Roya" pitchFamily="2" charset="-78"/>
              </a:rPr>
              <a:t>ق:</a:t>
            </a:r>
          </a:p>
          <a:p>
            <a:pPr algn="just">
              <a:lnSpc>
                <a:spcPct val="150000"/>
              </a:lnSpc>
              <a:defRPr/>
            </a:pPr>
            <a:endParaRPr lang="en-US" sz="800" dirty="0">
              <a:ea typeface="Calibri" pitchFamily="34" charset="0"/>
              <a:cs typeface="B Nasim" pitchFamily="2" charset="-78"/>
            </a:endParaRPr>
          </a:p>
          <a:p>
            <a:pPr algn="just">
              <a:lnSpc>
                <a:spcPct val="150000"/>
              </a:lnSpc>
              <a:defRPr/>
            </a:pPr>
            <a:r>
              <a:rPr lang="ar-SA" sz="2100" b="1" dirty="0">
                <a:latin typeface="Times New Roman" pitchFamily="18" charset="0"/>
                <a:ea typeface="Times New Roman" pitchFamily="18" charset="0"/>
                <a:cs typeface="B Roya" pitchFamily="2" charset="-78"/>
              </a:rPr>
              <a:t>فرضیه اصلی: </a:t>
            </a:r>
            <a:r>
              <a:rPr lang="ar-SA" sz="1900" b="1" dirty="0">
                <a:latin typeface="Times New Roman" pitchFamily="18" charset="0"/>
                <a:ea typeface="Times New Roman" pitchFamily="18" charset="0"/>
                <a:cs typeface="B Lotus" pitchFamily="2" charset="-78"/>
              </a:rPr>
              <a:t>طرح نظام جامع آموزشی وتربیتی خانواده کمیته امداد امام خمینی(ره) تاثیر بالایی بر توانمندسازی فکری و فرهنگی خانواده های تحت حمایت استان البرز داشته است. </a:t>
            </a:r>
            <a:endParaRPr lang="fa-IR" sz="1900" b="1" dirty="0">
              <a:latin typeface="Times New Roman" pitchFamily="18" charset="0"/>
              <a:ea typeface="Times New Roman" pitchFamily="18" charset="0"/>
              <a:cs typeface="B Lotus" pitchFamily="2" charset="-78"/>
            </a:endParaRPr>
          </a:p>
          <a:p>
            <a:pPr algn="just">
              <a:lnSpc>
                <a:spcPct val="150000"/>
              </a:lnSpc>
              <a:defRPr/>
            </a:pPr>
            <a:endParaRPr lang="en-US" sz="1900" b="1" dirty="0">
              <a:ea typeface="Calibri" pitchFamily="34" charset="0"/>
              <a:cs typeface="B Lotus" pitchFamily="2" charset="-78"/>
            </a:endParaRPr>
          </a:p>
          <a:p>
            <a:pPr algn="just">
              <a:lnSpc>
                <a:spcPct val="150000"/>
              </a:lnSpc>
              <a:defRPr/>
            </a:pPr>
            <a:r>
              <a:rPr lang="ar-SA" sz="2100" b="1" dirty="0">
                <a:latin typeface="Times New Roman" pitchFamily="18" charset="0"/>
                <a:ea typeface="Times New Roman" pitchFamily="18" charset="0"/>
                <a:cs typeface="B Roya" pitchFamily="2" charset="-78"/>
              </a:rPr>
              <a:t>تعداد6فرضیه فرعی:</a:t>
            </a:r>
            <a:r>
              <a:rPr lang="ar-SA" sz="1900" b="1" dirty="0">
                <a:latin typeface="Times New Roman" pitchFamily="18" charset="0"/>
                <a:ea typeface="Times New Roman" pitchFamily="18" charset="0"/>
                <a:cs typeface="B Lotus" pitchFamily="2" charset="-78"/>
              </a:rPr>
              <a:t>آموزشهای بعد1-دینی2-فرهنگی3-رفتاری-روانی4-تحصیلی5-بهداشتی</a:t>
            </a:r>
            <a:r>
              <a:rPr lang="fa-IR" sz="1900" b="1" dirty="0">
                <a:latin typeface="Times New Roman" pitchFamily="18" charset="0"/>
                <a:ea typeface="Times New Roman" pitchFamily="18" charset="0"/>
                <a:cs typeface="B Lotus" pitchFamily="2" charset="-78"/>
              </a:rPr>
              <a:t> </a:t>
            </a:r>
            <a:r>
              <a:rPr lang="ar-SA" sz="1900" b="1" dirty="0">
                <a:latin typeface="Times New Roman" pitchFamily="18" charset="0"/>
                <a:ea typeface="Times New Roman" pitchFamily="18" charset="0"/>
                <a:cs typeface="B Lotus" pitchFamily="2" charset="-78"/>
              </a:rPr>
              <a:t>6-اقتصادی</a:t>
            </a:r>
            <a:r>
              <a:rPr lang="fa-IR" sz="1900" b="1" dirty="0">
                <a:latin typeface="Times New Roman" pitchFamily="18" charset="0"/>
                <a:ea typeface="Times New Roman" pitchFamily="18" charset="0"/>
                <a:cs typeface="B Lotus" pitchFamily="2" charset="-78"/>
              </a:rPr>
              <a:t> </a:t>
            </a:r>
            <a:r>
              <a:rPr lang="ar-SA" sz="1900" b="1" dirty="0">
                <a:latin typeface="Times New Roman" pitchFamily="18" charset="0"/>
                <a:ea typeface="Times New Roman" pitchFamily="18" charset="0"/>
                <a:cs typeface="B Lotus" pitchFamily="2" charset="-78"/>
              </a:rPr>
              <a:t>طرح نظام جامع آموزشی تربیتی خانواده کمیته امدادامام خمینی(ره) استان البرز تاثیربالایی بر توانمندسازی فکری و فرهنگی خانواده ها داشته است. </a:t>
            </a:r>
            <a:endParaRPr lang="en-US" sz="1900" b="1" dirty="0">
              <a:ea typeface="Calibri" pitchFamily="34" charset="0"/>
              <a:cs typeface="B Lotus" pitchFamily="2" charset="-78"/>
            </a:endParaRPr>
          </a:p>
        </p:txBody>
      </p:sp>
      <p:sp>
        <p:nvSpPr>
          <p:cNvPr id="4" name="Slide Number Placeholder 3"/>
          <p:cNvSpPr>
            <a:spLocks noGrp="1"/>
          </p:cNvSpPr>
          <p:nvPr>
            <p:ph type="sldNum" sz="quarter" idx="12"/>
          </p:nvPr>
        </p:nvSpPr>
        <p:spPr/>
        <p:txBody>
          <a:bodyPr/>
          <a:lstStyle/>
          <a:p>
            <a:pPr>
              <a:defRPr/>
            </a:pPr>
            <a:fld id="{419C6566-B35F-47C2-B3D0-1F9BBBDCC09D}" type="slidenum">
              <a:rPr lang="fa-IR" smtClean="0"/>
              <a:pPr>
                <a:defRPr/>
              </a:pPr>
              <a:t>8</a:t>
            </a:fld>
            <a:endParaRPr lang="fa-I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C:\Documents and Setting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ChangeArrowheads="1"/>
          </p:cNvSpPr>
          <p:nvPr/>
        </p:nvSpPr>
        <p:spPr bwMode="auto">
          <a:xfrm>
            <a:off x="468313" y="333375"/>
            <a:ext cx="8280400"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defRPr/>
            </a:pPr>
            <a:r>
              <a:rPr lang="fa-IR" sz="3000" b="1" dirty="0">
                <a:solidFill>
                  <a:schemeClr val="accent1">
                    <a:lumMod val="75000"/>
                  </a:schemeClr>
                </a:solidFill>
                <a:latin typeface="Times New Roman" pitchFamily="18" charset="0"/>
                <a:ea typeface="Times New Roman" pitchFamily="18" charset="0"/>
                <a:cs typeface="B Roya" pitchFamily="2" charset="-78"/>
              </a:rPr>
              <a:t>مبانی نظری تحقیق:</a:t>
            </a:r>
          </a:p>
          <a:p>
            <a:pPr algn="just">
              <a:lnSpc>
                <a:spcPct val="150000"/>
              </a:lnSpc>
              <a:defRPr/>
            </a:pPr>
            <a:endParaRPr lang="fa-IR" sz="500" b="1" dirty="0">
              <a:ea typeface="Calibri" pitchFamily="34" charset="0"/>
              <a:cs typeface="B Nasim" pitchFamily="2" charset="-78"/>
            </a:endParaRPr>
          </a:p>
          <a:p>
            <a:pPr algn="just">
              <a:lnSpc>
                <a:spcPct val="150000"/>
              </a:lnSpc>
              <a:defRPr/>
            </a:pPr>
            <a:endParaRPr lang="fa-IR" sz="500" b="1" dirty="0">
              <a:ea typeface="Calibri" pitchFamily="34" charset="0"/>
              <a:cs typeface="B Nasim" pitchFamily="2" charset="-78"/>
            </a:endParaRPr>
          </a:p>
          <a:p>
            <a:pPr algn="just">
              <a:lnSpc>
                <a:spcPct val="150000"/>
              </a:lnSpc>
              <a:defRPr/>
            </a:pPr>
            <a:endParaRPr lang="fa-IR" sz="500" b="1" dirty="0">
              <a:ea typeface="Calibri" pitchFamily="34" charset="0"/>
              <a:cs typeface="B Nasim" pitchFamily="2" charset="-78"/>
            </a:endParaRPr>
          </a:p>
          <a:p>
            <a:pPr algn="just">
              <a:lnSpc>
                <a:spcPct val="150000"/>
              </a:lnSpc>
              <a:defRPr/>
            </a:pPr>
            <a:endParaRPr lang="en-US" sz="500" b="1" dirty="0">
              <a:ea typeface="Calibri" pitchFamily="34" charset="0"/>
              <a:cs typeface="B Nasim" pitchFamily="2" charset="-78"/>
            </a:endParaRPr>
          </a:p>
          <a:p>
            <a:pPr algn="just">
              <a:lnSpc>
                <a:spcPct val="150000"/>
              </a:lnSpc>
              <a:defRPr/>
            </a:pPr>
            <a:r>
              <a:rPr lang="fa-IR" sz="1900" b="1" dirty="0">
                <a:solidFill>
                  <a:srgbClr val="000000"/>
                </a:solidFill>
                <a:ea typeface="Calibri" pitchFamily="34" charset="0"/>
                <a:cs typeface="B Roya" pitchFamily="2" charset="-78"/>
              </a:rPr>
              <a:t>اشتراک در نظریات : عمده مشکلات زنان سپرست خانواده: </a:t>
            </a:r>
          </a:p>
          <a:p>
            <a:pPr algn="ctr">
              <a:lnSpc>
                <a:spcPct val="150000"/>
              </a:lnSpc>
              <a:defRPr/>
            </a:pPr>
            <a:r>
              <a:rPr lang="fa-IR" sz="1900" b="1" dirty="0">
                <a:solidFill>
                  <a:srgbClr val="000000"/>
                </a:solidFill>
                <a:ea typeface="Calibri" pitchFamily="34" charset="0"/>
                <a:cs typeface="B Lotus" pitchFamily="2" charset="-78"/>
              </a:rPr>
              <a:t>- وضعیت اقتصادی         - ناامنی و مخدوش شدن روابط اجتماعی           - سلامتی  جسمانی وروانی</a:t>
            </a:r>
          </a:p>
          <a:p>
            <a:pPr algn="ctr">
              <a:lnSpc>
                <a:spcPct val="150000"/>
              </a:lnSpc>
              <a:defRPr/>
            </a:pPr>
            <a:endParaRPr lang="fa-IR" sz="1000" b="1" dirty="0">
              <a:solidFill>
                <a:srgbClr val="000000"/>
              </a:solidFill>
              <a:ea typeface="Calibri" pitchFamily="34" charset="0"/>
              <a:cs typeface="B Tehran" pitchFamily="2" charset="-78"/>
            </a:endParaRPr>
          </a:p>
        </p:txBody>
      </p:sp>
      <p:sp>
        <p:nvSpPr>
          <p:cNvPr id="10244" name="Rectangle 1"/>
          <p:cNvSpPr>
            <a:spLocks noChangeArrowheads="1"/>
          </p:cNvSpPr>
          <p:nvPr/>
        </p:nvSpPr>
        <p:spPr bwMode="auto">
          <a:xfrm>
            <a:off x="395288" y="3141663"/>
            <a:ext cx="8424862"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5000"/>
              </a:lnSpc>
            </a:pPr>
            <a:r>
              <a:rPr lang="ar-SA" sz="2000" b="1">
                <a:latin typeface="B Titr" pitchFamily="2" charset="-78"/>
                <a:ea typeface="Times New Roman" pitchFamily="18" charset="0"/>
                <a:cs typeface="B Roya" pitchFamily="2" charset="-78"/>
              </a:rPr>
              <a:t>مجموعه مقالات سومین نشست اندیشه های راهبردی زن وخانواده-جل</a:t>
            </a:r>
            <a:r>
              <a:rPr lang="fa-IR" sz="2000" b="1">
                <a:latin typeface="B Titr" pitchFamily="2" charset="-78"/>
                <a:ea typeface="Times New Roman" pitchFamily="18" charset="0"/>
                <a:cs typeface="B Roya" pitchFamily="2" charset="-78"/>
              </a:rPr>
              <a:t>د2</a:t>
            </a:r>
          </a:p>
          <a:p>
            <a:pPr algn="just">
              <a:lnSpc>
                <a:spcPct val="115000"/>
              </a:lnSpc>
            </a:pPr>
            <a:endParaRPr lang="fa-IR" sz="1000">
              <a:ea typeface="Calibri" pitchFamily="34" charset="0"/>
              <a:cs typeface="B Nasim" pitchFamily="2" charset="-78"/>
            </a:endParaRPr>
          </a:p>
          <a:p>
            <a:pPr algn="just">
              <a:lnSpc>
                <a:spcPct val="150000"/>
              </a:lnSpc>
            </a:pPr>
            <a:r>
              <a:rPr lang="fa-IR" sz="2000" b="1">
                <a:ea typeface="Calibri" pitchFamily="34" charset="0"/>
                <a:cs typeface="B Roya" pitchFamily="2" charset="-78"/>
              </a:rPr>
              <a:t> عوامل موثر برتحکیم  روابط خانواده:</a:t>
            </a:r>
          </a:p>
          <a:p>
            <a:pPr algn="just">
              <a:lnSpc>
                <a:spcPct val="150000"/>
              </a:lnSpc>
            </a:pPr>
            <a:endParaRPr lang="fa-IR" sz="500" b="1">
              <a:solidFill>
                <a:srgbClr val="000000"/>
              </a:solidFill>
              <a:ea typeface="Calibri" pitchFamily="34" charset="0"/>
              <a:cs typeface="B Nasim" pitchFamily="2" charset="-78"/>
            </a:endParaRPr>
          </a:p>
          <a:p>
            <a:pPr algn="just">
              <a:lnSpc>
                <a:spcPct val="150000"/>
              </a:lnSpc>
            </a:pPr>
            <a:r>
              <a:rPr lang="fa-IR" sz="1900" b="1">
                <a:solidFill>
                  <a:srgbClr val="000000"/>
                </a:solidFill>
                <a:ea typeface="Calibri" pitchFamily="34" charset="0"/>
                <a:cs typeface="B Lotus" pitchFamily="2" charset="-78"/>
              </a:rPr>
              <a:t>- عوامل برون خانوادگی:                 1- فرهنگ و محیط اجتماع             2- اقتصاد جامعه</a:t>
            </a:r>
          </a:p>
          <a:p>
            <a:pPr algn="just">
              <a:lnSpc>
                <a:spcPct val="150000"/>
              </a:lnSpc>
            </a:pPr>
            <a:r>
              <a:rPr lang="fa-IR" sz="1900" b="1">
                <a:solidFill>
                  <a:srgbClr val="000000"/>
                </a:solidFill>
                <a:ea typeface="Calibri" pitchFamily="34" charset="0"/>
                <a:cs typeface="B Lotus" pitchFamily="2" charset="-78"/>
              </a:rPr>
              <a:t>- عوامل درون خانوادگی:                 1- توجه به جایگاه خانواده            2- تثبیت نقش ها</a:t>
            </a:r>
          </a:p>
        </p:txBody>
      </p:sp>
      <p:sp>
        <p:nvSpPr>
          <p:cNvPr id="4" name="Slide Number Placeholder 3"/>
          <p:cNvSpPr>
            <a:spLocks noGrp="1"/>
          </p:cNvSpPr>
          <p:nvPr>
            <p:ph type="sldNum" sz="quarter" idx="12"/>
          </p:nvPr>
        </p:nvSpPr>
        <p:spPr/>
        <p:txBody>
          <a:bodyPr/>
          <a:lstStyle/>
          <a:p>
            <a:pPr>
              <a:defRPr/>
            </a:pPr>
            <a:fld id="{3DC472EC-30B5-48B1-A04A-9F18049385F5}" type="slidenum">
              <a:rPr lang="fa-IR" smtClean="0"/>
              <a:pPr>
                <a:defRPr/>
              </a:pPr>
              <a:t>9</a:t>
            </a:fld>
            <a:endParaRPr lang="fa-I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1006</TotalTime>
  <Words>3409</Words>
  <Application>Microsoft Office PowerPoint</Application>
  <PresentationFormat>On-screen Show (4:3)</PresentationFormat>
  <Paragraphs>394</Paragraphs>
  <Slides>29</Slides>
  <Notes>1</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29</vt:i4>
      </vt:variant>
    </vt:vector>
  </HeadingPairs>
  <TitlesOfParts>
    <vt:vector size="46" baseType="lpstr">
      <vt:lpstr>Calibri</vt:lpstr>
      <vt:lpstr>Arial</vt:lpstr>
      <vt:lpstr>Times New Roman</vt:lpstr>
      <vt:lpstr>IranNastaliq</vt:lpstr>
      <vt:lpstr>B Roya</vt:lpstr>
      <vt:lpstr>Tahoma</vt:lpstr>
      <vt:lpstr>B Lotus</vt:lpstr>
      <vt:lpstr>B Davat</vt:lpstr>
      <vt:lpstr>BMitra</vt:lpstr>
      <vt:lpstr>B Zar</vt:lpstr>
      <vt:lpstr>B Nasim</vt:lpstr>
      <vt:lpstr>B Tehran</vt:lpstr>
      <vt:lpstr>B Titr</vt:lpstr>
      <vt:lpstr>AmuzehNewNormalPS</vt:lpstr>
      <vt:lpstr>BZar</vt:lpstr>
      <vt:lpstr>B Nazanin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MRT Pack 25 DVDs</dc:creator>
  <cp:lastModifiedBy>aa</cp:lastModifiedBy>
  <cp:revision>115</cp:revision>
  <dcterms:created xsi:type="dcterms:W3CDTF">2002-05-24T13:45:22Z</dcterms:created>
  <dcterms:modified xsi:type="dcterms:W3CDTF">2015-10-28T15:45:54Z</dcterms:modified>
</cp:coreProperties>
</file>