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handoutMasterIdLst>
    <p:handoutMasterId r:id="rId43"/>
  </p:handoutMasterIdLst>
  <p:sldIdLst>
    <p:sldId id="302" r:id="rId2"/>
    <p:sldId id="301" r:id="rId3"/>
    <p:sldId id="256" r:id="rId4"/>
    <p:sldId id="257" r:id="rId5"/>
    <p:sldId id="258" r:id="rId6"/>
    <p:sldId id="259" r:id="rId7"/>
    <p:sldId id="260" r:id="rId8"/>
    <p:sldId id="261" r:id="rId9"/>
    <p:sldId id="262" r:id="rId10"/>
    <p:sldId id="263" r:id="rId11"/>
    <p:sldId id="264" r:id="rId12"/>
    <p:sldId id="265" r:id="rId13"/>
    <p:sldId id="304" r:id="rId14"/>
    <p:sldId id="266" r:id="rId15"/>
    <p:sldId id="267" r:id="rId16"/>
    <p:sldId id="268" r:id="rId17"/>
    <p:sldId id="269" r:id="rId18"/>
    <p:sldId id="270" r:id="rId19"/>
    <p:sldId id="271" r:id="rId20"/>
    <p:sldId id="272" r:id="rId21"/>
    <p:sldId id="273" r:id="rId22"/>
    <p:sldId id="274" r:id="rId23"/>
    <p:sldId id="275" r:id="rId24"/>
    <p:sldId id="276" r:id="rId25"/>
    <p:sldId id="305" r:id="rId26"/>
    <p:sldId id="278" r:id="rId27"/>
    <p:sldId id="279" r:id="rId28"/>
    <p:sldId id="280" r:id="rId29"/>
    <p:sldId id="292" r:id="rId30"/>
    <p:sldId id="291" r:id="rId31"/>
    <p:sldId id="290" r:id="rId32"/>
    <p:sldId id="289" r:id="rId33"/>
    <p:sldId id="293" r:id="rId34"/>
    <p:sldId id="297" r:id="rId35"/>
    <p:sldId id="296" r:id="rId36"/>
    <p:sldId id="294" r:id="rId37"/>
    <p:sldId id="295" r:id="rId38"/>
    <p:sldId id="298" r:id="rId39"/>
    <p:sldId id="300" r:id="rId40"/>
    <p:sldId id="303" r:id="rId4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30" autoAdjust="0"/>
    <p:restoredTop sz="94660"/>
  </p:normalViewPr>
  <p:slideViewPr>
    <p:cSldViewPr>
      <p:cViewPr varScale="1">
        <p:scale>
          <a:sx n="69" d="100"/>
          <a:sy n="69" d="100"/>
        </p:scale>
        <p:origin x="-15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r>
              <a:rPr lang="fa-IR" smtClean="0"/>
              <a:t>راهبرد تحقیق موردی</a:t>
            </a:r>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EDDEB0C8-D0EA-42A3-9538-BE064C6EE4F2}" type="slidenum">
              <a:rPr lang="fa-IR" smtClean="0"/>
              <a:t>‹#›</a:t>
            </a:fld>
            <a:endParaRPr lang="fa-IR"/>
          </a:p>
        </p:txBody>
      </p:sp>
    </p:spTree>
    <p:extLst>
      <p:ext uri="{BB962C8B-B14F-4D97-AF65-F5344CB8AC3E}">
        <p14:creationId xmlns:p14="http://schemas.microsoft.com/office/powerpoint/2010/main" val="30768612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r>
              <a:rPr lang="fa-IR" smtClean="0"/>
              <a:t>راهبرد تحقیق موردی</a:t>
            </a:r>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F151E20-E493-48EA-B42B-5AD7C69B7583}" type="slidenum">
              <a:rPr lang="fa-IR" smtClean="0"/>
              <a:t>‹#›</a:t>
            </a:fld>
            <a:endParaRPr lang="fa-IR"/>
          </a:p>
        </p:txBody>
      </p:sp>
    </p:spTree>
    <p:extLst>
      <p:ext uri="{BB962C8B-B14F-4D97-AF65-F5344CB8AC3E}">
        <p14:creationId xmlns:p14="http://schemas.microsoft.com/office/powerpoint/2010/main" val="1884458145"/>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a:t>
            </a:r>
            <a:endParaRPr lang="fa-IR" dirty="0"/>
          </a:p>
        </p:txBody>
      </p:sp>
      <p:sp>
        <p:nvSpPr>
          <p:cNvPr id="4" name="Date Placeholder 3"/>
          <p:cNvSpPr>
            <a:spLocks noGrp="1"/>
          </p:cNvSpPr>
          <p:nvPr>
            <p:ph type="dt" idx="10"/>
          </p:nvPr>
        </p:nvSpPr>
        <p:spPr/>
        <p:txBody>
          <a:bodyPr/>
          <a:lstStyle/>
          <a:p>
            <a:r>
              <a:rPr lang="fa-IR" smtClean="0"/>
              <a:t>راهبرد تحقیق موردی</a:t>
            </a:r>
            <a:endParaRPr lang="fa-IR"/>
          </a:p>
        </p:txBody>
      </p:sp>
      <p:sp>
        <p:nvSpPr>
          <p:cNvPr id="5" name="Slide Number Placeholder 4"/>
          <p:cNvSpPr>
            <a:spLocks noGrp="1"/>
          </p:cNvSpPr>
          <p:nvPr>
            <p:ph type="sldNum" sz="quarter" idx="11"/>
          </p:nvPr>
        </p:nvSpPr>
        <p:spPr/>
        <p:txBody>
          <a:bodyPr/>
          <a:lstStyle/>
          <a:p>
            <a:fld id="{6F151E20-E493-48EA-B42B-5AD7C69B7583}" type="slidenum">
              <a:rPr lang="fa-IR" smtClean="0"/>
              <a:t>24</a:t>
            </a:fld>
            <a:endParaRPr lang="fa-IR"/>
          </a:p>
        </p:txBody>
      </p:sp>
    </p:spTree>
    <p:extLst>
      <p:ext uri="{BB962C8B-B14F-4D97-AF65-F5344CB8AC3E}">
        <p14:creationId xmlns:p14="http://schemas.microsoft.com/office/powerpoint/2010/main" val="104186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F151E20-E493-48EA-B42B-5AD7C69B7583}" type="slidenum">
              <a:rPr lang="fa-IR" smtClean="0"/>
              <a:t>31</a:t>
            </a:fld>
            <a:endParaRPr lang="fa-IR"/>
          </a:p>
        </p:txBody>
      </p:sp>
      <p:sp>
        <p:nvSpPr>
          <p:cNvPr id="5" name="Date Placeholder 4"/>
          <p:cNvSpPr>
            <a:spLocks noGrp="1"/>
          </p:cNvSpPr>
          <p:nvPr>
            <p:ph type="dt" idx="11"/>
          </p:nvPr>
        </p:nvSpPr>
        <p:spPr/>
        <p:txBody>
          <a:bodyPr/>
          <a:lstStyle/>
          <a:p>
            <a:r>
              <a:rPr lang="fa-IR" smtClean="0"/>
              <a:t>راهبرد تحقیق موردی</a:t>
            </a:r>
            <a:endParaRPr lang="fa-IR"/>
          </a:p>
        </p:txBody>
      </p:sp>
    </p:spTree>
    <p:extLst>
      <p:ext uri="{BB962C8B-B14F-4D97-AF65-F5344CB8AC3E}">
        <p14:creationId xmlns:p14="http://schemas.microsoft.com/office/powerpoint/2010/main" val="389577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F151E20-E493-48EA-B42B-5AD7C69B7583}" type="slidenum">
              <a:rPr lang="fa-IR" smtClean="0"/>
              <a:t>34</a:t>
            </a:fld>
            <a:endParaRPr lang="fa-IR"/>
          </a:p>
        </p:txBody>
      </p:sp>
      <p:sp>
        <p:nvSpPr>
          <p:cNvPr id="5" name="Date Placeholder 4"/>
          <p:cNvSpPr>
            <a:spLocks noGrp="1"/>
          </p:cNvSpPr>
          <p:nvPr>
            <p:ph type="dt" idx="11"/>
          </p:nvPr>
        </p:nvSpPr>
        <p:spPr/>
        <p:txBody>
          <a:bodyPr/>
          <a:lstStyle/>
          <a:p>
            <a:r>
              <a:rPr lang="fa-IR" smtClean="0"/>
              <a:t>راهبرد تحقیق موردی</a:t>
            </a:r>
            <a:endParaRPr lang="fa-IR"/>
          </a:p>
        </p:txBody>
      </p:sp>
    </p:spTree>
    <p:extLst>
      <p:ext uri="{BB962C8B-B14F-4D97-AF65-F5344CB8AC3E}">
        <p14:creationId xmlns:p14="http://schemas.microsoft.com/office/powerpoint/2010/main" val="213386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EE185F9-70CE-4101-9346-BE962088D66D}" type="datetime8">
              <a:rPr lang="fa-IR" smtClean="0"/>
              <a:t>28 اکتبر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259251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73F3FC6-ADB6-4FD1-A930-93368B84063C}" type="datetime8">
              <a:rPr lang="fa-IR" smtClean="0"/>
              <a:t>28 اکتبر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170725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0A8835-BE11-45C0-9078-96EDF0CB6E5F}" type="datetime8">
              <a:rPr lang="fa-IR" smtClean="0"/>
              <a:t>28 اکتبر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424466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0DC8349-E93F-450D-B1B9-81F02E7E189B}" type="datetime8">
              <a:rPr lang="fa-IR" smtClean="0"/>
              <a:t>28 اکتبر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8810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EA3356-9345-4EC4-8B4D-4A3F35224D3A}" type="datetime8">
              <a:rPr lang="fa-IR" smtClean="0"/>
              <a:t>28 اکتبر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104543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2274759-BB21-4E06-BC63-6C9D646F4247}" type="datetime8">
              <a:rPr lang="fa-IR" smtClean="0"/>
              <a:t>28 اکتبر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21475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5BD18C1-9659-4B1C-A514-9532D6B10F4C}" type="datetime8">
              <a:rPr lang="fa-IR" smtClean="0"/>
              <a:t>28 اکتبر 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335250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9DC0FCF-B5DC-4111-94E2-426711D554E0}" type="datetime8">
              <a:rPr lang="fa-IR" smtClean="0"/>
              <a:t>28 اکتبر 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118365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4A871-5C74-45CA-89E2-A52017341FF0}" type="datetime8">
              <a:rPr lang="fa-IR" smtClean="0"/>
              <a:t>28 اکتبر 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5010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3A55B-B33D-482F-89A7-CEBA2FB57CC6}" type="datetime8">
              <a:rPr lang="fa-IR" smtClean="0"/>
              <a:t>28 اکتبر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210960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AF25A-3C72-41CA-AEC3-07DCC12281DA}" type="datetime8">
              <a:rPr lang="fa-IR" smtClean="0"/>
              <a:t>28 اکتبر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CCA958-2396-44DC-B994-AA3B02A54814}" type="slidenum">
              <a:rPr lang="fa-IR" smtClean="0"/>
              <a:t>‹#›</a:t>
            </a:fld>
            <a:endParaRPr lang="fa-IR"/>
          </a:p>
        </p:txBody>
      </p:sp>
    </p:spTree>
    <p:extLst>
      <p:ext uri="{BB962C8B-B14F-4D97-AF65-F5344CB8AC3E}">
        <p14:creationId xmlns:p14="http://schemas.microsoft.com/office/powerpoint/2010/main" val="125939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91E55C-5C37-4324-89F6-F3C6705027A7}" type="datetime8">
              <a:rPr lang="fa-IR" smtClean="0"/>
              <a:t>28 اکتبر 15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CCA958-2396-44DC-B994-AA3B02A54814}" type="slidenum">
              <a:rPr lang="fa-IR" smtClean="0"/>
              <a:t>‹#›</a:t>
            </a:fld>
            <a:endParaRPr lang="fa-IR"/>
          </a:p>
        </p:txBody>
      </p:sp>
    </p:spTree>
    <p:extLst>
      <p:ext uri="{BB962C8B-B14F-4D97-AF65-F5344CB8AC3E}">
        <p14:creationId xmlns:p14="http://schemas.microsoft.com/office/powerpoint/2010/main" val="327092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harazmi-statistics.ir/fa/default.aspx"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1.xml"/><Relationship Id="rId12" Type="http://schemas.openxmlformats.org/officeDocument/2006/relationships/slide" Target="slide26.xml"/><Relationship Id="rId17" Type="http://schemas.openxmlformats.org/officeDocument/2006/relationships/slide" Target="slide38.xml"/><Relationship Id="rId2" Type="http://schemas.openxmlformats.org/officeDocument/2006/relationships/image" Target="../media/image3.jpeg"/><Relationship Id="rId16"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22.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3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
        <p:nvSpPr>
          <p:cNvPr id="4" name="Slide Number Placeholder 3"/>
          <p:cNvSpPr>
            <a:spLocks noGrp="1"/>
          </p:cNvSpPr>
          <p:nvPr>
            <p:ph type="sldNum" sz="quarter" idx="12"/>
          </p:nvPr>
        </p:nvSpPr>
        <p:spPr/>
        <p:txBody>
          <a:bodyPr/>
          <a:lstStyle/>
          <a:p>
            <a:fld id="{F1CCA958-2396-44DC-B994-AA3B02A54814}" type="slidenum">
              <a:rPr lang="fa-IR" smtClean="0"/>
              <a:t>1</a:t>
            </a:fld>
            <a:endParaRPr lang="fa-IR"/>
          </a:p>
        </p:txBody>
      </p:sp>
      <p:pic>
        <p:nvPicPr>
          <p:cNvPr id="3074" name="Picture 2" descr="C:\Users\a\Picture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1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K:\besm allah\023.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0" y="228600"/>
            <a:ext cx="2449513"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665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8194"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تعمیم پذیری مطالعه تحقیق موردی</a:t>
            </a:r>
            <a:endParaRPr lang="fa-IR" sz="2800" b="1" dirty="0">
              <a:cs typeface="B Nazanin" pitchFamily="2" charset="-78"/>
            </a:endParaRPr>
          </a:p>
        </p:txBody>
      </p:sp>
      <p:sp>
        <p:nvSpPr>
          <p:cNvPr id="6" name="TextBox 5"/>
          <p:cNvSpPr txBox="1"/>
          <p:nvPr/>
        </p:nvSpPr>
        <p:spPr>
          <a:xfrm>
            <a:off x="177800" y="1712685"/>
            <a:ext cx="8839200" cy="2862322"/>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راهبرد مطالعه موردی قوی توانایی برای ایجاد یک رابطه‌ی هماهنگ بین تجربیات شخصی خود خواننده و مطالعه موردی، تسهیل درک(فهم) بیشتر پدیده‌ی خارق‌العاده درآن زمینه است.</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در این راه و روش، هر تعمیم‌پذیری می‌تواند به عنوان طبیعت‌گرایانه دیده شود نه پیش‌گویانه.</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بدون داشتن چنین دقت و کنترلی در راهبرد تحقیق چگونگی تعمیم‌پذیری یافته‌ها توسط محقق در یک مطالعه موردی برای افراد دیگر گروه یا موسسه‌ها نیازمند توانایی بالا برای برقراری ارتباط یافته‌ها به شکل روشن و شفاف هستند.</a:t>
            </a:r>
          </a:p>
          <a:p>
            <a:endParaRPr lang="fa-IR" sz="2000" b="1" dirty="0">
              <a:cs typeface="B Nazanin" pitchFamily="2" charset="-78"/>
            </a:endParaRPr>
          </a:p>
        </p:txBody>
      </p:sp>
      <p:sp>
        <p:nvSpPr>
          <p:cNvPr id="4" name="Down Arrow 3"/>
          <p:cNvSpPr/>
          <p:nvPr/>
        </p:nvSpPr>
        <p:spPr>
          <a:xfrm>
            <a:off x="4623598" y="4343400"/>
            <a:ext cx="481802" cy="685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8" name="TextBox 7"/>
          <p:cNvSpPr txBox="1"/>
          <p:nvPr/>
        </p:nvSpPr>
        <p:spPr>
          <a:xfrm>
            <a:off x="762000" y="5105400"/>
            <a:ext cx="80010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بنابراین، آن فقط از طریق تفسیر و توضیح دقیق و ارائه روشن و واضح نتایج هرگونه تعمیم‌پذیری از تحقیق مطالعه موردی ممکن خواهد شد.</a:t>
            </a:r>
            <a:endParaRPr lang="fa-IR" sz="2000" b="1" dirty="0">
              <a:cs typeface="B Nazanin" pitchFamily="2" charset="-78"/>
            </a:endParaRPr>
          </a:p>
        </p:txBody>
      </p:sp>
      <p:sp>
        <p:nvSpPr>
          <p:cNvPr id="9" name="Slide Number Placeholder 8"/>
          <p:cNvSpPr>
            <a:spLocks noGrp="1"/>
          </p:cNvSpPr>
          <p:nvPr>
            <p:ph type="sldNum" sz="quarter" idx="12"/>
          </p:nvPr>
        </p:nvSpPr>
        <p:spPr/>
        <p:txBody>
          <a:bodyPr/>
          <a:lstStyle/>
          <a:p>
            <a:fld id="{F1CCA958-2396-44DC-B994-AA3B02A54814}" type="slidenum">
              <a:rPr lang="fa-IR" smtClean="0"/>
              <a:t>10</a:t>
            </a:fld>
            <a:endParaRPr lang="fa-IR"/>
          </a:p>
        </p:txBody>
      </p:sp>
      <p:sp>
        <p:nvSpPr>
          <p:cNvPr id="10" name="Left Arrow 9">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8578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9218"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ویژگی‌های تحقیق مطالعه موردی</a:t>
            </a:r>
            <a:endParaRPr lang="fa-IR" sz="2800" b="1" dirty="0">
              <a:cs typeface="B Nazanin" pitchFamily="2" charset="-78"/>
            </a:endParaRPr>
          </a:p>
        </p:txBody>
      </p:sp>
      <p:sp>
        <p:nvSpPr>
          <p:cNvPr id="6" name="TextBox 5"/>
          <p:cNvSpPr txBox="1"/>
          <p:nvPr/>
        </p:nvSpPr>
        <p:spPr>
          <a:xfrm>
            <a:off x="190500" y="1997839"/>
            <a:ext cx="8763000" cy="2862322"/>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ت</a:t>
            </a:r>
            <a:r>
              <a:rPr lang="fa-IR" sz="2000" b="1" dirty="0" smtClean="0">
                <a:cs typeface="B Nazanin" pitchFamily="2" charset="-78"/>
              </a:rPr>
              <a:t>حقیق مطالعه موردی منحصر به فرد است و خودش را از راهبرد‌های دیگر متمایز می‌کند. </a:t>
            </a:r>
          </a:p>
          <a:p>
            <a:pPr marL="457200" indent="-457200">
              <a:buFont typeface="Wingdings" pitchFamily="2" charset="2"/>
              <a:buChar char="q"/>
            </a:pPr>
            <a:endParaRPr lang="fa-IR" sz="2000" b="1" dirty="0" smtClean="0">
              <a:cs typeface="B Nazanin" pitchFamily="2" charset="-78"/>
            </a:endParaRPr>
          </a:p>
          <a:p>
            <a:pPr marL="457200" indent="-457200">
              <a:buFont typeface="Wingdings" pitchFamily="2" charset="2"/>
              <a:buChar char="q"/>
            </a:pPr>
            <a:r>
              <a:rPr lang="fa-IR" sz="2000" b="1" dirty="0" smtClean="0">
                <a:cs typeface="B Nazanin" pitchFamily="2" charset="-78"/>
              </a:rPr>
              <a:t>این رویکرد ویژگی‌های معینی با خود به همراه دارد که می‌تواند فرصت‌هایی برای محقق به وجود آورد که وضعیت‌های طبیعی اجتماعی در حیطه ورزش را مورد مطالعه  قرار می‌دهد.</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با ویژگی‌های کلی و معنادار مورد‌های مربوط به زندگی واقعی، مانند شخصی، فرآیند‌های مدیریتی(اجرایی)، سازمان‌ها، تکامل سیستم‌ها/خط‌مشی‌ها، یک کلاس، یک خانواده، یک مدرسه، یک باشگاه، یک تیم، یک شهرستان یا حتی یک حرفه، تحقیق در تجریبات عملی طبیعی و فعالیت‌های موردانتخاب ادغام شده است.</a:t>
            </a:r>
            <a:endParaRPr lang="fa-IR" sz="2000" b="1" dirty="0">
              <a:cs typeface="B Nazanin" pitchFamily="2" charset="-78"/>
            </a:endParaRPr>
          </a:p>
        </p:txBody>
      </p:sp>
      <p:sp>
        <p:nvSpPr>
          <p:cNvPr id="7" name="Slide Number Placeholder 6"/>
          <p:cNvSpPr>
            <a:spLocks noGrp="1"/>
          </p:cNvSpPr>
          <p:nvPr>
            <p:ph type="sldNum" sz="quarter" idx="12"/>
          </p:nvPr>
        </p:nvSpPr>
        <p:spPr/>
        <p:txBody>
          <a:bodyPr/>
          <a:lstStyle/>
          <a:p>
            <a:fld id="{F1CCA958-2396-44DC-B994-AA3B02A54814}" type="slidenum">
              <a:rPr lang="fa-IR" smtClean="0"/>
              <a:t>11</a:t>
            </a:fld>
            <a:endParaRPr lang="fa-IR"/>
          </a:p>
        </p:txBody>
      </p:sp>
    </p:spTree>
    <p:extLst>
      <p:ext uri="{BB962C8B-B14F-4D97-AF65-F5344CB8AC3E}">
        <p14:creationId xmlns:p14="http://schemas.microsoft.com/office/powerpoint/2010/main" val="2847553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4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ویژگی‌های تحقیق مطالعه موردی</a:t>
            </a:r>
            <a:endParaRPr lang="fa-IR" sz="2800" b="1" dirty="0">
              <a:cs typeface="B Nazanin" pitchFamily="2" charset="-78"/>
            </a:endParaRPr>
          </a:p>
        </p:txBody>
      </p:sp>
      <p:sp>
        <p:nvSpPr>
          <p:cNvPr id="6" name="TextBox 5"/>
          <p:cNvSpPr txBox="1"/>
          <p:nvPr/>
        </p:nvSpPr>
        <p:spPr>
          <a:xfrm>
            <a:off x="76200" y="1676400"/>
            <a:ext cx="8991600" cy="2554545"/>
          </a:xfrm>
          <a:prstGeom prst="rect">
            <a:avLst/>
          </a:prstGeom>
          <a:noFill/>
        </p:spPr>
        <p:txBody>
          <a:bodyPr wrap="square" rtlCol="1">
            <a:spAutoFit/>
          </a:bodyPr>
          <a:lstStyle/>
          <a:p>
            <a:pPr marL="457200" indent="-457200">
              <a:buFont typeface="Wingdings" pitchFamily="2" charset="2"/>
              <a:buChar char="q"/>
            </a:pPr>
            <a:r>
              <a:rPr lang="fa-IR" sz="2000" b="1" dirty="0" smtClean="0">
                <a:cs typeface="B Nazanin" pitchFamily="2" charset="-78"/>
              </a:rPr>
              <a:t>چهار کلید کاربردی رویکرد مطالعه موردی که برای اهمیت این راهبرد تحقیق ایجاد شدند پیش از این توسط </a:t>
            </a:r>
            <a:r>
              <a:rPr lang="en-US" sz="2000" b="1" dirty="0" smtClean="0">
                <a:cs typeface="B Nazanin" pitchFamily="2" charset="-78"/>
              </a:rPr>
              <a:t>Yin</a:t>
            </a:r>
            <a:r>
              <a:rPr lang="fa-IR" sz="2000" b="1" dirty="0" smtClean="0">
                <a:cs typeface="B Nazanin" pitchFamily="2" charset="-78"/>
              </a:rPr>
              <a:t> (2008) مستندشده است این‌ها عبارتند از:</a:t>
            </a:r>
          </a:p>
          <a:p>
            <a:endParaRPr lang="fa-IR" sz="2000" b="1" dirty="0" smtClean="0">
              <a:cs typeface="B Nazanin" pitchFamily="2" charset="-78"/>
            </a:endParaRPr>
          </a:p>
          <a:p>
            <a:r>
              <a:rPr lang="fa-IR" sz="2000" b="1" dirty="0" smtClean="0">
                <a:cs typeface="B Nazanin" pitchFamily="2" charset="-78"/>
              </a:rPr>
              <a:t>1- تبیین رابطه(پیوند) های پیچیده در شرایط زندگی واقعی.</a:t>
            </a:r>
          </a:p>
          <a:p>
            <a:r>
              <a:rPr lang="fa-IR" sz="2000" b="1" dirty="0" smtClean="0">
                <a:cs typeface="B Nazanin" pitchFamily="2" charset="-78"/>
              </a:rPr>
              <a:t>2- توصیف و شرح موقعیت‌های زندگی واقعی در رویدادهایی که رخ می‌دهد.</a:t>
            </a:r>
          </a:p>
          <a:p>
            <a:r>
              <a:rPr lang="fa-IR" sz="2000" b="1" dirty="0" smtClean="0">
                <a:cs typeface="B Nazanin" pitchFamily="2" charset="-78"/>
              </a:rPr>
              <a:t>3- توصیف و شرح رویدادها</a:t>
            </a:r>
          </a:p>
          <a:p>
            <a:r>
              <a:rPr lang="fa-IR" sz="2000" b="1" dirty="0" smtClean="0">
                <a:cs typeface="B Nazanin" pitchFamily="2" charset="-78"/>
              </a:rPr>
              <a:t>4- تبیین موقعیت‌هایی که درآن رویدادها نتایج یا پیامد‌های واضح نداشته است.</a:t>
            </a:r>
          </a:p>
          <a:p>
            <a:pPr marL="457200" indent="-457200">
              <a:buFont typeface="Wingdings" pitchFamily="2" charset="2"/>
              <a:buChar char="q"/>
            </a:pPr>
            <a:endParaRPr lang="fa-IR" sz="2000" b="1" dirty="0">
              <a:cs typeface="B Nazanin" pitchFamily="2" charset="-78"/>
            </a:endParaRPr>
          </a:p>
        </p:txBody>
      </p:sp>
      <p:sp>
        <p:nvSpPr>
          <p:cNvPr id="7" name="TextBox 6"/>
          <p:cNvSpPr txBox="1"/>
          <p:nvPr/>
        </p:nvSpPr>
        <p:spPr>
          <a:xfrm>
            <a:off x="76200" y="4230945"/>
            <a:ext cx="89916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از طریق کاربرد یافته‌های مطالعه موردی محقق می‌تواند الگو‌ها یا نمونه‌ها و موضوع‌های درون موردی پیدا کند. این می‌تواند سپس منجر به تجزیه و تحلیل از طریق مقایسه با مورد‌های دیگر شود.</a:t>
            </a:r>
            <a:endParaRPr lang="fa-IR" sz="2000" b="1" dirty="0">
              <a:cs typeface="B Nazanin" pitchFamily="2" charset="-78"/>
            </a:endParaRPr>
          </a:p>
        </p:txBody>
      </p:sp>
      <p:sp>
        <p:nvSpPr>
          <p:cNvPr id="9" name="Slide Number Placeholder 8"/>
          <p:cNvSpPr>
            <a:spLocks noGrp="1"/>
          </p:cNvSpPr>
          <p:nvPr>
            <p:ph type="sldNum" sz="quarter" idx="12"/>
          </p:nvPr>
        </p:nvSpPr>
        <p:spPr/>
        <p:txBody>
          <a:bodyPr/>
          <a:lstStyle/>
          <a:p>
            <a:fld id="{F1CCA958-2396-44DC-B994-AA3B02A54814}" type="slidenum">
              <a:rPr lang="fa-IR" smtClean="0"/>
              <a:t>12</a:t>
            </a:fld>
            <a:endParaRPr lang="fa-IR"/>
          </a:p>
        </p:txBody>
      </p:sp>
    </p:spTree>
    <p:extLst>
      <p:ext uri="{BB962C8B-B14F-4D97-AF65-F5344CB8AC3E}">
        <p14:creationId xmlns:p14="http://schemas.microsoft.com/office/powerpoint/2010/main" val="3896799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fld id="{F1CCA958-2396-44DC-B994-AA3B02A54814}" type="slidenum">
              <a:rPr lang="fa-IR" smtClean="0"/>
              <a:t>13</a:t>
            </a:fld>
            <a:endParaRPr lang="fa-IR"/>
          </a:p>
        </p:txBody>
      </p:sp>
      <p:pic>
        <p:nvPicPr>
          <p:cNvPr id="1026" name="Picture 2" descr="C:\Users\a\Pictures\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24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ویژگی‌های تحقیق مطالعه موردی</a:t>
            </a:r>
            <a:endParaRPr lang="fa-IR" sz="2800" b="1" dirty="0">
              <a:cs typeface="B Nazanin" pitchFamily="2" charset="-78"/>
            </a:endParaRPr>
          </a:p>
        </p:txBody>
      </p:sp>
      <p:sp>
        <p:nvSpPr>
          <p:cNvPr id="7" name="TextBox 6"/>
          <p:cNvSpPr txBox="1"/>
          <p:nvPr/>
        </p:nvSpPr>
        <p:spPr>
          <a:xfrm>
            <a:off x="304800" y="1981200"/>
            <a:ext cx="8458200" cy="400110"/>
          </a:xfrm>
          <a:prstGeom prst="rect">
            <a:avLst/>
          </a:prstGeom>
          <a:noFill/>
        </p:spPr>
        <p:txBody>
          <a:bodyPr wrap="square" rtlCol="1">
            <a:spAutoFit/>
          </a:bodyPr>
          <a:lstStyle/>
          <a:p>
            <a:r>
              <a:rPr lang="fa-IR" sz="2000" b="1" dirty="0" smtClean="0">
                <a:cs typeface="B Nazanin" pitchFamily="2" charset="-78"/>
              </a:rPr>
              <a:t>1- مطالعه‌ی پدیده‌ها از طریق تمرکز بر مثال‌های که به آن‌ها مو رد گفته می‌شود.</a:t>
            </a:r>
            <a:endParaRPr lang="fa-IR" sz="2000" b="1" dirty="0">
              <a:cs typeface="B Nazanin" pitchFamily="2" charset="-78"/>
            </a:endParaRPr>
          </a:p>
        </p:txBody>
      </p:sp>
      <p:sp>
        <p:nvSpPr>
          <p:cNvPr id="8" name="TextBox 7"/>
          <p:cNvSpPr txBox="1"/>
          <p:nvPr/>
        </p:nvSpPr>
        <p:spPr>
          <a:xfrm>
            <a:off x="489857" y="2591767"/>
            <a:ext cx="8458200" cy="400110"/>
          </a:xfrm>
          <a:prstGeom prst="rect">
            <a:avLst/>
          </a:prstGeom>
          <a:noFill/>
        </p:spPr>
        <p:txBody>
          <a:bodyPr wrap="square" rtlCol="1">
            <a:spAutoFit/>
          </a:bodyPr>
          <a:lstStyle/>
          <a:p>
            <a:r>
              <a:rPr lang="fa-IR" sz="2000" b="1" dirty="0" smtClean="0">
                <a:cs typeface="B Nazanin" pitchFamily="2" charset="-78"/>
              </a:rPr>
              <a:t>2- پژوهش عمیق روی مورد</a:t>
            </a:r>
            <a:endParaRPr lang="fa-IR" sz="2000" b="1" dirty="0">
              <a:cs typeface="B Nazanin" pitchFamily="2" charset="-78"/>
            </a:endParaRPr>
          </a:p>
        </p:txBody>
      </p:sp>
      <p:sp>
        <p:nvSpPr>
          <p:cNvPr id="9" name="TextBox 8"/>
          <p:cNvSpPr txBox="1"/>
          <p:nvPr/>
        </p:nvSpPr>
        <p:spPr>
          <a:xfrm>
            <a:off x="322943" y="3352800"/>
            <a:ext cx="8458200" cy="400110"/>
          </a:xfrm>
          <a:prstGeom prst="rect">
            <a:avLst/>
          </a:prstGeom>
          <a:noFill/>
        </p:spPr>
        <p:txBody>
          <a:bodyPr wrap="square" rtlCol="1">
            <a:spAutoFit/>
          </a:bodyPr>
          <a:lstStyle/>
          <a:p>
            <a:r>
              <a:rPr lang="fa-IR" sz="2000" b="1" dirty="0" smtClean="0">
                <a:cs typeface="B Nazanin" pitchFamily="2" charset="-78"/>
              </a:rPr>
              <a:t>3- مطالعه پدیده در محیط طبیعی آن</a:t>
            </a:r>
            <a:endParaRPr lang="fa-IR" sz="2000" b="1" dirty="0">
              <a:cs typeface="B Nazanin" pitchFamily="2" charset="-78"/>
            </a:endParaRPr>
          </a:p>
        </p:txBody>
      </p:sp>
      <p:sp>
        <p:nvSpPr>
          <p:cNvPr id="10" name="TextBox 9"/>
          <p:cNvSpPr txBox="1"/>
          <p:nvPr/>
        </p:nvSpPr>
        <p:spPr>
          <a:xfrm>
            <a:off x="460829" y="3887651"/>
            <a:ext cx="8458200" cy="400110"/>
          </a:xfrm>
          <a:prstGeom prst="rect">
            <a:avLst/>
          </a:prstGeom>
          <a:noFill/>
        </p:spPr>
        <p:txBody>
          <a:bodyPr wrap="square" rtlCol="1">
            <a:spAutoFit/>
          </a:bodyPr>
          <a:lstStyle/>
          <a:p>
            <a:r>
              <a:rPr lang="fa-IR" sz="2000" b="1" dirty="0" smtClean="0">
                <a:cs typeface="B Nazanin" pitchFamily="2" charset="-78"/>
              </a:rPr>
              <a:t>4- بررسی شفاف دیدگاه شرکت کنندگان در پژوهش موردی</a:t>
            </a:r>
            <a:endParaRPr lang="fa-IR" sz="2000" b="1" dirty="0">
              <a:cs typeface="B Nazanin" pitchFamily="2" charset="-78"/>
            </a:endParaRPr>
          </a:p>
        </p:txBody>
      </p:sp>
      <p:sp>
        <p:nvSpPr>
          <p:cNvPr id="11" name="Horizontal Scroll 10"/>
          <p:cNvSpPr/>
          <p:nvPr/>
        </p:nvSpPr>
        <p:spPr>
          <a:xfrm>
            <a:off x="812800" y="4521200"/>
            <a:ext cx="8001000" cy="12192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r>
              <a:rPr lang="fa-IR" b="1" dirty="0" smtClean="0">
                <a:solidFill>
                  <a:schemeClr val="tx1"/>
                </a:solidFill>
                <a:cs typeface="B Nazanin" pitchFamily="2" charset="-78"/>
              </a:rPr>
              <a:t>پژوهش موردی عبارت است از مطالعه‌ی عمیق روی نمونه‌هایی از یک پدیده در محیط طبیعی آن و از دیدگاه افرادی که درآن پدیده مشارکت دارند.</a:t>
            </a:r>
            <a:endParaRPr lang="fa-IR" sz="1400" b="1" dirty="0">
              <a:solidFill>
                <a:schemeClr val="tx1"/>
              </a:solidFill>
              <a:cs typeface="B Nazanin" pitchFamily="2" charset="-78"/>
            </a:endParaRPr>
          </a:p>
        </p:txBody>
      </p:sp>
      <p:sp>
        <p:nvSpPr>
          <p:cNvPr id="12" name="TextBox 11"/>
          <p:cNvSpPr txBox="1"/>
          <p:nvPr/>
        </p:nvSpPr>
        <p:spPr>
          <a:xfrm>
            <a:off x="493486" y="5867400"/>
            <a:ext cx="8458200" cy="307777"/>
          </a:xfrm>
          <a:prstGeom prst="rect">
            <a:avLst/>
          </a:prstGeom>
          <a:noFill/>
        </p:spPr>
        <p:txBody>
          <a:bodyPr wrap="square" rtlCol="1">
            <a:spAutoFit/>
          </a:bodyPr>
          <a:lstStyle/>
          <a:p>
            <a:r>
              <a:rPr lang="fa-IR" sz="1400" b="1" dirty="0" smtClean="0">
                <a:cs typeface="B Nazanin" pitchFamily="2" charset="-78"/>
              </a:rPr>
              <a:t>(</a:t>
            </a:r>
            <a:r>
              <a:rPr lang="fa-IR" sz="1400" b="1" dirty="0">
                <a:cs typeface="B Nazanin" pitchFamily="2" charset="-78"/>
              </a:rPr>
              <a:t>مردیت گال، والتربورگ، جویس گال، مترجم دکتر احمد رضا نصر،روش‌‌های تحقیق کمی و کیفی در علوم تربیتی و روان‌شناسی،1389)</a:t>
            </a:r>
          </a:p>
        </p:txBody>
      </p:sp>
      <p:pic>
        <p:nvPicPr>
          <p:cNvPr id="1027"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84" y="72484"/>
            <a:ext cx="22542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0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1266"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چهارچوب مطالعه موردی</a:t>
            </a:r>
            <a:endParaRPr lang="fa-IR" sz="2800" b="1" dirty="0">
              <a:cs typeface="B Nazanin" pitchFamily="2" charset="-78"/>
            </a:endParaRPr>
          </a:p>
        </p:txBody>
      </p:sp>
      <p:sp>
        <p:nvSpPr>
          <p:cNvPr id="6" name="TextBox 5"/>
          <p:cNvSpPr txBox="1"/>
          <p:nvPr/>
        </p:nvSpPr>
        <p:spPr>
          <a:xfrm>
            <a:off x="152400" y="1371600"/>
            <a:ext cx="8839200" cy="5016758"/>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ویژگی‌های این رویکرد می‌تواند به سه فاز‌های کلیدی که از یک چهارچوب تحقیق مطالعه موردی است تجزیه شود. </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یک چهارچوب مطالعه موردی می‌تواند به مرحله‌های مجزا تجزیه شود.</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تشخیص دادن این که این چهارچوب منعطف است و باید متناسب با موقعیت خاص یک مطالعه تحقیق شکل بگیرد مهم است.</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کاربرد چنین شیوه صحیح یک چهارچوب می‌تواند یک ابزار ضروری برای محقق باشد.</a:t>
            </a: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هر فاز از یک روش منطقی برنامه‌ریزی، اجرا و مرور پیروی می‌کند.</a:t>
            </a:r>
          </a:p>
          <a:p>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rPr>
              <a:t>فاز1: به پژوهشگر کمک می‌کند تا به خوبی رویکرد مطالعه‌ی موردی خود را مشخص کند، جمعیت، مورد، شیوه‌های جمع‌آوری داده را تعیین نماید.</a:t>
            </a:r>
          </a:p>
          <a:p>
            <a:pPr marL="342900" indent="-342900">
              <a:buFont typeface="Wingdings" pitchFamily="2" charset="2"/>
              <a:buChar char="q"/>
            </a:pPr>
            <a:r>
              <a:rPr lang="fa-IR" sz="2000" b="1" dirty="0" smtClean="0">
                <a:cs typeface="B Nazanin" pitchFamily="2" charset="-78"/>
              </a:rPr>
              <a:t>فاز2: پژوهشگر را برای جمع‌آوری داده آماده می‌کند و مراحل لازم برای ثبت داده موفق را توصیف می‌نماید.</a:t>
            </a:r>
          </a:p>
          <a:p>
            <a:pPr marL="342900" indent="-342900">
              <a:buFont typeface="Wingdings" pitchFamily="2" charset="2"/>
              <a:buChar char="q"/>
            </a:pPr>
            <a:r>
              <a:rPr lang="fa-IR" sz="2000" b="1" dirty="0" smtClean="0">
                <a:cs typeface="B Nazanin" pitchFamily="2" charset="-78"/>
              </a:rPr>
              <a:t>فاز3: جزئیات تفسیر و اجرای یافته‌هاست.</a:t>
            </a:r>
            <a:endParaRPr lang="fa-IR" sz="2000" b="1" dirty="0">
              <a:cs typeface="B Nazanin" pitchFamily="2" charset="-78"/>
            </a:endParaRPr>
          </a:p>
        </p:txBody>
      </p:sp>
      <p:sp>
        <p:nvSpPr>
          <p:cNvPr id="7" name="Slide Number Placeholder 6"/>
          <p:cNvSpPr>
            <a:spLocks noGrp="1"/>
          </p:cNvSpPr>
          <p:nvPr>
            <p:ph type="sldNum" sz="quarter" idx="12"/>
          </p:nvPr>
        </p:nvSpPr>
        <p:spPr/>
        <p:txBody>
          <a:bodyPr/>
          <a:lstStyle/>
          <a:p>
            <a:fld id="{F1CCA958-2396-44DC-B994-AA3B02A54814}" type="slidenum">
              <a:rPr lang="fa-IR" smtClean="0"/>
              <a:t>14</a:t>
            </a:fld>
            <a:endParaRPr lang="fa-IR"/>
          </a:p>
        </p:txBody>
      </p:sp>
    </p:spTree>
    <p:extLst>
      <p:ext uri="{BB962C8B-B14F-4D97-AF65-F5344CB8AC3E}">
        <p14:creationId xmlns:p14="http://schemas.microsoft.com/office/powerpoint/2010/main" val="602314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2290"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659272502"/>
              </p:ext>
            </p:extLst>
          </p:nvPr>
        </p:nvGraphicFramePr>
        <p:xfrm>
          <a:off x="-1" y="533401"/>
          <a:ext cx="9144001" cy="6583680"/>
        </p:xfrm>
        <a:graphic>
          <a:graphicData uri="http://schemas.openxmlformats.org/drawingml/2006/table">
            <a:tbl>
              <a:tblPr rtl="1" firstRow="1" bandRow="1">
                <a:tableStyleId>{073A0DAA-6AF3-43AB-8588-CEC1D06C72B9}</a:tableStyleId>
              </a:tblPr>
              <a:tblGrid>
                <a:gridCol w="607404"/>
                <a:gridCol w="1763669"/>
                <a:gridCol w="3728586"/>
                <a:gridCol w="3044342"/>
              </a:tblGrid>
              <a:tr h="306214">
                <a:tc>
                  <a:txBody>
                    <a:bodyPr/>
                    <a:lstStyle/>
                    <a:p>
                      <a:pPr rtl="1"/>
                      <a:r>
                        <a:rPr lang="fa-IR" dirty="0" smtClean="0">
                          <a:cs typeface="B Nazanin" pitchFamily="2" charset="-78"/>
                        </a:rPr>
                        <a:t>فاز</a:t>
                      </a:r>
                      <a:endParaRPr lang="fa-IR" dirty="0">
                        <a:cs typeface="B Nazanin" pitchFamily="2" charset="-78"/>
                      </a:endParaRPr>
                    </a:p>
                  </a:txBody>
                  <a:tcPr/>
                </a:tc>
                <a:tc>
                  <a:txBody>
                    <a:bodyPr/>
                    <a:lstStyle/>
                    <a:p>
                      <a:pPr rtl="1"/>
                      <a:r>
                        <a:rPr lang="fa-IR" dirty="0" smtClean="0"/>
                        <a:t>مرحله</a:t>
                      </a:r>
                      <a:endParaRPr lang="fa-IR" dirty="0"/>
                    </a:p>
                  </a:txBody>
                  <a:tcPr/>
                </a:tc>
                <a:tc>
                  <a:txBody>
                    <a:bodyPr/>
                    <a:lstStyle/>
                    <a:p>
                      <a:pPr rtl="1"/>
                      <a:r>
                        <a:rPr lang="fa-IR" dirty="0" smtClean="0"/>
                        <a:t>فعالیت</a:t>
                      </a:r>
                      <a:endParaRPr lang="fa-IR" dirty="0"/>
                    </a:p>
                  </a:txBody>
                  <a:tcPr/>
                </a:tc>
                <a:tc>
                  <a:txBody>
                    <a:bodyPr/>
                    <a:lstStyle/>
                    <a:p>
                      <a:pPr rtl="1"/>
                      <a:r>
                        <a:rPr lang="fa-IR" dirty="0" smtClean="0"/>
                        <a:t>هدف</a:t>
                      </a:r>
                      <a:endParaRPr lang="fa-IR" dirty="0"/>
                    </a:p>
                  </a:txBody>
                  <a:tcPr/>
                </a:tc>
              </a:tr>
              <a:tr h="2832484">
                <a:tc>
                  <a:txBody>
                    <a:bodyPr/>
                    <a:lstStyle/>
                    <a:p>
                      <a:pPr rtl="1"/>
                      <a:endParaRPr lang="fa-IR" b="1" dirty="0" smtClean="0">
                        <a:solidFill>
                          <a:schemeClr val="tx1"/>
                        </a:solidFill>
                        <a:cs typeface="B Nazanin" pitchFamily="2" charset="-78"/>
                      </a:endParaRPr>
                    </a:p>
                    <a:p>
                      <a:pPr rtl="1"/>
                      <a:endParaRPr lang="fa-IR" b="1" dirty="0" smtClean="0">
                        <a:solidFill>
                          <a:schemeClr val="tx1"/>
                        </a:solidFill>
                        <a:cs typeface="B Nazanin" pitchFamily="2" charset="-78"/>
                      </a:endParaRPr>
                    </a:p>
                    <a:p>
                      <a:pPr rtl="1"/>
                      <a:endParaRPr lang="fa-IR" b="1" dirty="0" smtClean="0">
                        <a:solidFill>
                          <a:schemeClr val="tx1"/>
                        </a:solidFill>
                        <a:cs typeface="B Nazanin" pitchFamily="2" charset="-78"/>
                      </a:endParaRPr>
                    </a:p>
                    <a:p>
                      <a:pPr rtl="1"/>
                      <a:endParaRPr lang="fa-IR" b="1" dirty="0" smtClean="0">
                        <a:solidFill>
                          <a:schemeClr val="tx1"/>
                        </a:solidFill>
                        <a:cs typeface="B Nazanin" pitchFamily="2" charset="-78"/>
                      </a:endParaRPr>
                    </a:p>
                    <a:p>
                      <a:pPr rtl="1"/>
                      <a:endParaRPr lang="fa-IR" b="1" dirty="0" smtClean="0">
                        <a:solidFill>
                          <a:schemeClr val="tx1"/>
                        </a:solidFill>
                        <a:cs typeface="B Nazanin" pitchFamily="2" charset="-78"/>
                      </a:endParaRPr>
                    </a:p>
                    <a:p>
                      <a:pPr rtl="1"/>
                      <a:r>
                        <a:rPr lang="fa-IR" b="1" dirty="0" smtClean="0">
                          <a:solidFill>
                            <a:schemeClr val="tx1"/>
                          </a:solidFill>
                          <a:cs typeface="B Nazanin" pitchFamily="2" charset="-78"/>
                        </a:rPr>
                        <a:t>فاز1</a:t>
                      </a:r>
                      <a:endParaRPr lang="fa-IR" b="1" dirty="0">
                        <a:solidFill>
                          <a:schemeClr val="tx1"/>
                        </a:solidFill>
                        <a:cs typeface="B Nazanin" pitchFamily="2" charset="-78"/>
                      </a:endParaRPr>
                    </a:p>
                  </a:txBody>
                  <a:tcPr/>
                </a:tc>
                <a:tc>
                  <a:txBody>
                    <a:bodyPr/>
                    <a:lstStyle/>
                    <a:p>
                      <a:pPr marL="285750" indent="-285750" rtl="1">
                        <a:buFont typeface="Wingdings" pitchFamily="2" charset="2"/>
                        <a:buChar char="§"/>
                      </a:pPr>
                      <a:r>
                        <a:rPr lang="fa-IR" b="1" dirty="0" smtClean="0">
                          <a:cs typeface="B Nazanin" pitchFamily="2" charset="-78"/>
                        </a:rPr>
                        <a:t>شروع کردن </a:t>
                      </a:r>
                    </a:p>
                    <a:p>
                      <a:pPr marL="285750" indent="-285750" rtl="1">
                        <a:buFont typeface="Wingdings" pitchFamily="2" charset="2"/>
                        <a:buChar char="§"/>
                      </a:pPr>
                      <a:endParaRPr lang="fa-IR" b="1" dirty="0" smtClean="0">
                        <a:cs typeface="B Nazanin" pitchFamily="2" charset="-78"/>
                      </a:endParaRPr>
                    </a:p>
                    <a:p>
                      <a:pPr marL="285750" indent="-285750" rtl="1">
                        <a:buFont typeface="Wingdings" pitchFamily="2" charset="2"/>
                        <a:buChar char="§"/>
                      </a:pPr>
                      <a:endParaRPr lang="fa-IR" b="1" dirty="0" smtClean="0">
                        <a:cs typeface="B Nazanin" pitchFamily="2" charset="-78"/>
                      </a:endParaRPr>
                    </a:p>
                    <a:p>
                      <a:pPr marL="285750" indent="-285750" rtl="1">
                        <a:buFont typeface="Wingdings" pitchFamily="2" charset="2"/>
                        <a:buChar char="§"/>
                      </a:pPr>
                      <a:endParaRPr lang="fa-IR" b="1" dirty="0" smtClean="0">
                        <a:cs typeface="B Nazanin" pitchFamily="2" charset="-78"/>
                      </a:endParaRPr>
                    </a:p>
                    <a:p>
                      <a:pPr marL="285750" indent="-285750" rtl="1">
                        <a:buFont typeface="Arial" pitchFamily="34" charset="0"/>
                        <a:buChar char="•"/>
                      </a:pPr>
                      <a:r>
                        <a:rPr lang="fa-IR" b="1" dirty="0" smtClean="0">
                          <a:cs typeface="B Nazanin" pitchFamily="2" charset="-78"/>
                        </a:rPr>
                        <a:t>انتخاب مورد(ها) </a:t>
                      </a:r>
                    </a:p>
                    <a:p>
                      <a:pPr marL="285750" indent="-285750" rtl="1">
                        <a:buFont typeface="Arial" pitchFamily="34" charset="0"/>
                        <a:buChar char="•"/>
                      </a:pPr>
                      <a:endParaRPr lang="fa-IR" b="1" dirty="0" smtClean="0">
                        <a:cs typeface="B Nazanin" pitchFamily="2" charset="-78"/>
                      </a:endParaRPr>
                    </a:p>
                    <a:p>
                      <a:pPr marL="285750" indent="-285750" rtl="1">
                        <a:buFont typeface="Arial" pitchFamily="34" charset="0"/>
                        <a:buChar char="•"/>
                      </a:pPr>
                      <a:endParaRPr lang="fa-IR" b="1" dirty="0" smtClean="0">
                        <a:cs typeface="B Nazanin" pitchFamily="2" charset="-78"/>
                      </a:endParaRPr>
                    </a:p>
                    <a:p>
                      <a:pPr marL="285750" indent="-285750" rtl="1">
                        <a:buFont typeface="Arial" pitchFamily="34" charset="0"/>
                        <a:buChar char="•"/>
                      </a:pPr>
                      <a:endParaRPr lang="fa-IR" b="1" dirty="0" smtClean="0">
                        <a:cs typeface="B Nazanin" pitchFamily="2" charset="-78"/>
                      </a:endParaRPr>
                    </a:p>
                    <a:p>
                      <a:pPr marL="285750" indent="-285750" rtl="1">
                        <a:buFont typeface="Wingdings" pitchFamily="2" charset="2"/>
                        <a:buChar char="v"/>
                      </a:pPr>
                      <a:endParaRPr lang="fa-IR" b="1" dirty="0" smtClean="0">
                        <a:cs typeface="B Nazanin" pitchFamily="2" charset="-78"/>
                      </a:endParaRPr>
                    </a:p>
                    <a:p>
                      <a:pPr marL="285750" indent="-285750" rtl="1">
                        <a:buFont typeface="Wingdings" pitchFamily="2" charset="2"/>
                        <a:buChar char="v"/>
                      </a:pPr>
                      <a:r>
                        <a:rPr lang="fa-IR" b="1" dirty="0" smtClean="0">
                          <a:cs typeface="B Nazanin" pitchFamily="2" charset="-78"/>
                        </a:rPr>
                        <a:t>ساختن</a:t>
                      </a:r>
                      <a:r>
                        <a:rPr lang="fa-IR" b="1" baseline="0" dirty="0" smtClean="0">
                          <a:cs typeface="B Nazanin" pitchFamily="2" charset="-78"/>
                        </a:rPr>
                        <a:t> ابزار و پروتکل</a:t>
                      </a:r>
                      <a:endParaRPr lang="fa-IR" b="1" dirty="0" smtClean="0">
                        <a:cs typeface="B Nazanin" pitchFamily="2" charset="-78"/>
                      </a:endParaRPr>
                    </a:p>
                  </a:txBody>
                  <a:tcPr/>
                </a:tc>
                <a:tc>
                  <a:txBody>
                    <a:bodyPr/>
                    <a:lstStyle/>
                    <a:p>
                      <a:pPr marL="285750" indent="-285750" rtl="1">
                        <a:buFont typeface="Wingdings" pitchFamily="2" charset="2"/>
                        <a:buChar char="§"/>
                      </a:pPr>
                      <a:r>
                        <a:rPr lang="fa-IR" b="1" dirty="0" smtClean="0">
                          <a:solidFill>
                            <a:schemeClr val="tx1"/>
                          </a:solidFill>
                          <a:cs typeface="B Nazanin" pitchFamily="2" charset="-78"/>
                        </a:rPr>
                        <a:t>تعیین</a:t>
                      </a:r>
                      <a:r>
                        <a:rPr lang="fa-IR" b="1" baseline="0" dirty="0" smtClean="0">
                          <a:solidFill>
                            <a:schemeClr val="tx1"/>
                          </a:solidFill>
                          <a:cs typeface="B Nazanin" pitchFamily="2" charset="-78"/>
                        </a:rPr>
                        <a:t> و تعدیل یا اصلاح سوال(ها)ی تحقیق </a:t>
                      </a:r>
                    </a:p>
                    <a:p>
                      <a:pPr marL="285750" indent="-285750" rtl="1">
                        <a:buFont typeface="Wingdings" pitchFamily="2" charset="2"/>
                        <a:buChar char="§"/>
                      </a:pPr>
                      <a:r>
                        <a:rPr lang="fa-IR" b="1" baseline="0" dirty="0" smtClean="0">
                          <a:solidFill>
                            <a:schemeClr val="tx1"/>
                          </a:solidFill>
                          <a:cs typeface="B Nazanin" pitchFamily="2" charset="-78"/>
                        </a:rPr>
                        <a:t>شروع ساختار پروتکل مطالعه موردی </a:t>
                      </a:r>
                    </a:p>
                    <a:p>
                      <a:pPr marL="0" indent="0" rtl="1">
                        <a:buFont typeface="Wingdings" pitchFamily="2" charset="2"/>
                        <a:buNone/>
                      </a:pPr>
                      <a:endParaRPr lang="fa-IR" b="1" dirty="0" smtClean="0">
                        <a:solidFill>
                          <a:schemeClr val="tx1"/>
                        </a:solidFill>
                        <a:cs typeface="B Nazanin" pitchFamily="2" charset="-78"/>
                      </a:endParaRPr>
                    </a:p>
                    <a:p>
                      <a:pPr marL="285750" indent="-285750" rtl="1">
                        <a:buFont typeface="Arial" pitchFamily="34" charset="0"/>
                        <a:buChar char="•"/>
                      </a:pPr>
                      <a:r>
                        <a:rPr lang="fa-IR" b="1" dirty="0" smtClean="0">
                          <a:solidFill>
                            <a:schemeClr val="tx1"/>
                          </a:solidFill>
                          <a:cs typeface="B Nazanin" pitchFamily="2" charset="-78"/>
                        </a:rPr>
                        <a:t>جمعیت</a:t>
                      </a:r>
                      <a:r>
                        <a:rPr lang="fa-IR" b="1" baseline="0" dirty="0" smtClean="0">
                          <a:solidFill>
                            <a:schemeClr val="tx1"/>
                          </a:solidFill>
                          <a:cs typeface="B Nazanin" pitchFamily="2" charset="-78"/>
                        </a:rPr>
                        <a:t> خاص/ سازمان و تعیین حدودمطالعه، مرزهای تحقیق </a:t>
                      </a:r>
                    </a:p>
                    <a:p>
                      <a:pPr marL="285750" indent="-285750" rtl="1">
                        <a:buFont typeface="Arial" pitchFamily="34" charset="0"/>
                        <a:buChar char="•"/>
                      </a:pPr>
                      <a:r>
                        <a:rPr lang="fa-IR" b="1" baseline="0" dirty="0" smtClean="0">
                          <a:solidFill>
                            <a:schemeClr val="tx1"/>
                          </a:solidFill>
                          <a:cs typeface="B Nazanin" pitchFamily="2" charset="-78"/>
                        </a:rPr>
                        <a:t>لیست چیزی که به طور خاص در مطالعه بررسی می‌کنید.</a:t>
                      </a:r>
                    </a:p>
                    <a:p>
                      <a:pPr marL="0" indent="0" rtl="1">
                        <a:buFont typeface="Arial" pitchFamily="34" charset="0"/>
                        <a:buNone/>
                      </a:pPr>
                      <a:endParaRPr lang="fa-IR" b="1" dirty="0" smtClean="0">
                        <a:solidFill>
                          <a:schemeClr val="tx1"/>
                        </a:solidFill>
                        <a:cs typeface="B Nazanin" pitchFamily="2" charset="-78"/>
                      </a:endParaRPr>
                    </a:p>
                    <a:p>
                      <a:pPr marL="285750" indent="-285750" rtl="1">
                        <a:buFont typeface="Wingdings" pitchFamily="2" charset="2"/>
                        <a:buChar char="v"/>
                      </a:pPr>
                      <a:r>
                        <a:rPr lang="fa-IR" b="1" dirty="0" smtClean="0">
                          <a:solidFill>
                            <a:schemeClr val="tx1"/>
                          </a:solidFill>
                          <a:cs typeface="B Nazanin" pitchFamily="2" charset="-78"/>
                        </a:rPr>
                        <a:t>تعیین</a:t>
                      </a:r>
                      <a:r>
                        <a:rPr lang="fa-IR" b="1" baseline="0" dirty="0" smtClean="0">
                          <a:solidFill>
                            <a:schemeClr val="tx1"/>
                          </a:solidFill>
                          <a:cs typeface="B Nazanin" pitchFamily="2" charset="-78"/>
                        </a:rPr>
                        <a:t> روش‌های جمع‌آوری داده</a:t>
                      </a:r>
                    </a:p>
                    <a:p>
                      <a:pPr marL="285750" indent="-285750" rtl="1">
                        <a:buFont typeface="Wingdings" pitchFamily="2" charset="2"/>
                        <a:buChar char="v"/>
                      </a:pPr>
                      <a:r>
                        <a:rPr lang="fa-IR" b="1" baseline="0" dirty="0" smtClean="0">
                          <a:solidFill>
                            <a:schemeClr val="tx1"/>
                          </a:solidFill>
                          <a:cs typeface="B Nazanin" pitchFamily="2" charset="-78"/>
                        </a:rPr>
                        <a:t>کمی و/یا کیفی</a:t>
                      </a:r>
                      <a:endParaRPr lang="fa-IR" b="1" dirty="0" smtClean="0">
                        <a:solidFill>
                          <a:schemeClr val="tx1"/>
                        </a:solidFill>
                        <a:cs typeface="B Nazanin" pitchFamily="2" charset="-78"/>
                      </a:endParaRPr>
                    </a:p>
                  </a:txBody>
                  <a:tcPr/>
                </a:tc>
                <a:tc>
                  <a:txBody>
                    <a:bodyPr/>
                    <a:lstStyle/>
                    <a:p>
                      <a:pPr marL="285750" indent="-285750" rtl="1">
                        <a:buFont typeface="Wingdings" pitchFamily="2" charset="2"/>
                        <a:buChar char="§"/>
                      </a:pPr>
                      <a:r>
                        <a:rPr lang="fa-IR" b="1" dirty="0" smtClean="0">
                          <a:solidFill>
                            <a:schemeClr val="tx1"/>
                          </a:solidFill>
                          <a:cs typeface="B Nazanin" pitchFamily="2" charset="-78"/>
                        </a:rPr>
                        <a:t>شناسایی</a:t>
                      </a:r>
                      <a:r>
                        <a:rPr lang="fa-IR" b="1" baseline="0" dirty="0" smtClean="0">
                          <a:solidFill>
                            <a:schemeClr val="tx1"/>
                          </a:solidFill>
                          <a:cs typeface="B Nazanin" pitchFamily="2" charset="-78"/>
                        </a:rPr>
                        <a:t> نقاط تمرکز جاهایی که باید کارشود.</a:t>
                      </a:r>
                    </a:p>
                    <a:p>
                      <a:pPr marL="285750" indent="-285750" rtl="1">
                        <a:buFont typeface="Wingdings" pitchFamily="2" charset="2"/>
                        <a:buChar char="§"/>
                      </a:pPr>
                      <a:r>
                        <a:rPr lang="fa-IR" b="1" baseline="0" dirty="0" smtClean="0">
                          <a:solidFill>
                            <a:schemeClr val="tx1"/>
                          </a:solidFill>
                          <a:cs typeface="B Nazanin" pitchFamily="2" charset="-78"/>
                        </a:rPr>
                        <a:t>ایجاد دستورالعمل و روند انجام برنامه </a:t>
                      </a:r>
                    </a:p>
                    <a:p>
                      <a:pPr marL="285750" indent="-285750" rtl="1">
                        <a:buFont typeface="Arial" pitchFamily="34" charset="0"/>
                        <a:buChar char="•"/>
                      </a:pPr>
                      <a:r>
                        <a:rPr lang="fa-IR" b="1" baseline="0" dirty="0" smtClean="0">
                          <a:solidFill>
                            <a:schemeClr val="tx1"/>
                          </a:solidFill>
                          <a:cs typeface="B Nazanin" pitchFamily="2" charset="-78"/>
                        </a:rPr>
                        <a:t>اعتبار بیرونی مطالعه را دقیق‌تر معلوم کنید.</a:t>
                      </a:r>
                    </a:p>
                    <a:p>
                      <a:pPr marL="285750" indent="-285750" rtl="1">
                        <a:buFont typeface="Arial" pitchFamily="34" charset="0"/>
                        <a:buChar char="•"/>
                      </a:pPr>
                      <a:r>
                        <a:rPr lang="fa-IR" b="1" baseline="0" dirty="0" smtClean="0">
                          <a:solidFill>
                            <a:schemeClr val="tx1"/>
                          </a:solidFill>
                          <a:cs typeface="B Nazanin" pitchFamily="2" charset="-78"/>
                        </a:rPr>
                        <a:t>اجازه تدوین نظریه منعطف </a:t>
                      </a:r>
                    </a:p>
                    <a:p>
                      <a:pPr marL="285750" indent="-285750" rtl="1">
                        <a:buFont typeface="Arial" pitchFamily="34" charset="0"/>
                        <a:buChar char="•"/>
                      </a:pPr>
                      <a:endParaRPr lang="fa-IR" b="1" baseline="0" dirty="0" smtClean="0">
                        <a:solidFill>
                          <a:schemeClr val="tx1"/>
                        </a:solidFill>
                        <a:cs typeface="B Nazanin" pitchFamily="2" charset="-78"/>
                      </a:endParaRPr>
                    </a:p>
                    <a:p>
                      <a:pPr marL="285750" indent="-285750" rtl="1">
                        <a:buFont typeface="Arial" pitchFamily="34" charset="0"/>
                        <a:buChar char="•"/>
                      </a:pPr>
                      <a:endParaRPr lang="fa-IR" b="1" baseline="0" dirty="0" smtClean="0">
                        <a:solidFill>
                          <a:schemeClr val="tx1"/>
                        </a:solidFill>
                        <a:cs typeface="B Nazanin" pitchFamily="2" charset="-78"/>
                      </a:endParaRPr>
                    </a:p>
                    <a:p>
                      <a:pPr marL="285750" indent="-285750" rtl="1">
                        <a:buFont typeface="Wingdings" pitchFamily="2" charset="2"/>
                        <a:buChar char="v"/>
                      </a:pPr>
                      <a:r>
                        <a:rPr lang="fa-IR" b="1" baseline="0" dirty="0" smtClean="0">
                          <a:solidFill>
                            <a:schemeClr val="tx1"/>
                          </a:solidFill>
                          <a:cs typeface="B Nazanin" pitchFamily="2" charset="-78"/>
                        </a:rPr>
                        <a:t>یک رویکرد مثلث‌سازی شده را تقویت کنید.</a:t>
                      </a:r>
                    </a:p>
                    <a:p>
                      <a:pPr marL="285750" indent="-285750" rtl="1">
                        <a:buFont typeface="Wingdings" pitchFamily="2" charset="2"/>
                        <a:buChar char="v"/>
                      </a:pPr>
                      <a:r>
                        <a:rPr lang="fa-IR" b="1" baseline="0" dirty="0" smtClean="0">
                          <a:solidFill>
                            <a:schemeClr val="tx1"/>
                          </a:solidFill>
                          <a:cs typeface="B Nazanin" pitchFamily="2" charset="-78"/>
                        </a:rPr>
                        <a:t>به دست‌آوردن بیشترین شواهد</a:t>
                      </a:r>
                      <a:endParaRPr lang="fa-IR" b="1" dirty="0">
                        <a:solidFill>
                          <a:schemeClr val="tx1"/>
                        </a:solidFill>
                        <a:cs typeface="B Nazanin" pitchFamily="2" charset="-78"/>
                      </a:endParaRPr>
                    </a:p>
                  </a:txBody>
                  <a:tcPr/>
                </a:tc>
              </a:tr>
              <a:tr h="2804159">
                <a:tc>
                  <a:txBody>
                    <a:bodyPr/>
                    <a:lstStyle/>
                    <a:p>
                      <a:pPr rtl="1"/>
                      <a:endParaRPr lang="fa-IR" b="1" dirty="0" smtClean="0">
                        <a:cs typeface="B Nazanin" pitchFamily="2" charset="-78"/>
                      </a:endParaRPr>
                    </a:p>
                    <a:p>
                      <a:pPr rtl="1"/>
                      <a:endParaRPr lang="fa-IR" b="1" dirty="0" smtClean="0">
                        <a:cs typeface="B Nazanin" pitchFamily="2" charset="-78"/>
                      </a:endParaRPr>
                    </a:p>
                    <a:p>
                      <a:pPr rtl="1"/>
                      <a:endParaRPr lang="fa-IR" b="1" dirty="0" smtClean="0">
                        <a:cs typeface="B Nazanin" pitchFamily="2" charset="-78"/>
                      </a:endParaRPr>
                    </a:p>
                    <a:p>
                      <a:pPr rtl="1"/>
                      <a:endParaRPr lang="fa-IR" b="1" dirty="0" smtClean="0">
                        <a:cs typeface="B Nazanin" pitchFamily="2" charset="-78"/>
                      </a:endParaRPr>
                    </a:p>
                    <a:p>
                      <a:pPr rtl="1"/>
                      <a:r>
                        <a:rPr lang="fa-IR" b="1" dirty="0" smtClean="0">
                          <a:cs typeface="B Nazanin" pitchFamily="2" charset="-78"/>
                        </a:rPr>
                        <a:t>فاز2</a:t>
                      </a:r>
                    </a:p>
                    <a:p>
                      <a:pPr rtl="1"/>
                      <a:endParaRPr lang="fa-IR" b="1" dirty="0">
                        <a:cs typeface="B Nazanin" pitchFamily="2" charset="-78"/>
                      </a:endParaRPr>
                    </a:p>
                  </a:txBody>
                  <a:tcPr/>
                </a:tc>
                <a:tc>
                  <a:txBody>
                    <a:bodyPr/>
                    <a:lstStyle/>
                    <a:p>
                      <a:pPr marL="285750" indent="-285750" rtl="1">
                        <a:buFont typeface="Wingdings" pitchFamily="2" charset="2"/>
                        <a:buChar char="§"/>
                      </a:pPr>
                      <a:r>
                        <a:rPr lang="fa-IR" b="1" dirty="0" smtClean="0">
                          <a:solidFill>
                            <a:schemeClr val="tx1"/>
                          </a:solidFill>
                          <a:cs typeface="B Nazanin" pitchFamily="2" charset="-78"/>
                        </a:rPr>
                        <a:t>وارد</a:t>
                      </a:r>
                      <a:r>
                        <a:rPr lang="fa-IR" b="1" baseline="0" dirty="0" smtClean="0">
                          <a:solidFill>
                            <a:schemeClr val="tx1"/>
                          </a:solidFill>
                          <a:cs typeface="B Nazanin" pitchFamily="2" charset="-78"/>
                        </a:rPr>
                        <a:t> شدن به حیطه(حوزه) </a:t>
                      </a:r>
                    </a:p>
                    <a:p>
                      <a:pPr marL="285750" indent="-285750" rtl="1">
                        <a:buFont typeface="Wingdings" pitchFamily="2" charset="2"/>
                        <a:buChar char="§"/>
                      </a:pPr>
                      <a:endParaRPr lang="fa-IR" b="1" baseline="0" dirty="0" smtClean="0">
                        <a:solidFill>
                          <a:schemeClr val="tx1"/>
                        </a:solidFill>
                        <a:cs typeface="B Nazanin" pitchFamily="2" charset="-78"/>
                      </a:endParaRPr>
                    </a:p>
                    <a:p>
                      <a:pPr marL="285750" indent="-285750" rtl="1">
                        <a:buFont typeface="Wingdings" pitchFamily="2" charset="2"/>
                        <a:buChar char="§"/>
                      </a:pPr>
                      <a:endParaRPr lang="fa-IR" b="1" baseline="0" dirty="0" smtClean="0">
                        <a:solidFill>
                          <a:schemeClr val="tx1"/>
                        </a:solidFill>
                        <a:cs typeface="B Nazanin" pitchFamily="2" charset="-78"/>
                      </a:endParaRPr>
                    </a:p>
                    <a:p>
                      <a:pPr marL="285750" indent="-285750" rtl="1">
                        <a:buFont typeface="Arial" pitchFamily="34" charset="0"/>
                        <a:buChar char="•"/>
                      </a:pPr>
                      <a:r>
                        <a:rPr lang="fa-IR" b="1" baseline="0" dirty="0" smtClean="0">
                          <a:solidFill>
                            <a:schemeClr val="tx1"/>
                          </a:solidFill>
                          <a:cs typeface="B Nazanin" pitchFamily="2" charset="-78"/>
                        </a:rPr>
                        <a:t>تجزیه و تحلیل داده </a:t>
                      </a:r>
                    </a:p>
                    <a:p>
                      <a:pPr marL="285750" indent="-285750" rtl="1">
                        <a:buFont typeface="Arial" pitchFamily="34" charset="0"/>
                        <a:buChar char="•"/>
                      </a:pPr>
                      <a:endParaRPr lang="fa-IR" b="1" baseline="0" dirty="0" smtClean="0">
                        <a:solidFill>
                          <a:schemeClr val="tx1"/>
                        </a:solidFill>
                        <a:cs typeface="B Nazanin" pitchFamily="2" charset="-78"/>
                      </a:endParaRPr>
                    </a:p>
                    <a:p>
                      <a:pPr marL="285750" indent="-285750" rtl="1">
                        <a:buFont typeface="Wingdings" pitchFamily="2" charset="2"/>
                        <a:buChar char="v"/>
                      </a:pPr>
                      <a:r>
                        <a:rPr lang="fa-IR" b="1" baseline="0" dirty="0" smtClean="0">
                          <a:solidFill>
                            <a:schemeClr val="tx1"/>
                          </a:solidFill>
                          <a:cs typeface="B Nazanin" pitchFamily="2" charset="-78"/>
                        </a:rPr>
                        <a:t>مشخص کردن طرح‌ها/فرضیه‌ها </a:t>
                      </a:r>
                      <a:endParaRPr lang="fa-IR" b="1" dirty="0">
                        <a:solidFill>
                          <a:schemeClr val="tx1"/>
                        </a:solidFill>
                        <a:cs typeface="B Nazanin" pitchFamily="2" charset="-78"/>
                      </a:endParaRPr>
                    </a:p>
                  </a:txBody>
                  <a:tcPr/>
                </a:tc>
                <a:tc>
                  <a:txBody>
                    <a:bodyPr/>
                    <a:lstStyle/>
                    <a:p>
                      <a:pPr marL="285750" indent="-285750" rtl="1">
                        <a:buFont typeface="Wingdings" pitchFamily="2" charset="2"/>
                        <a:buChar char="§"/>
                      </a:pPr>
                      <a:r>
                        <a:rPr lang="fa-IR" b="1" dirty="0" smtClean="0">
                          <a:cs typeface="B Nazanin" pitchFamily="2" charset="-78"/>
                        </a:rPr>
                        <a:t>جمع</a:t>
                      </a:r>
                      <a:r>
                        <a:rPr lang="fa-IR" b="1" baseline="0" dirty="0" smtClean="0">
                          <a:cs typeface="B Nazanin" pitchFamily="2" charset="-78"/>
                        </a:rPr>
                        <a:t>‌آوری داده و تجزیه و تحلیل</a:t>
                      </a:r>
                    </a:p>
                    <a:p>
                      <a:pPr marL="285750" indent="-285750" rtl="1">
                        <a:buFont typeface="Wingdings" pitchFamily="2" charset="2"/>
                        <a:buChar char="§"/>
                      </a:pPr>
                      <a:r>
                        <a:rPr lang="fa-IR" b="1" baseline="0" dirty="0" smtClean="0">
                          <a:cs typeface="B Nazanin" pitchFamily="2" charset="-78"/>
                        </a:rPr>
                        <a:t>جمع‌آوری فرصت طلبانه و منعطف(متغیر) داده‌ها</a:t>
                      </a:r>
                    </a:p>
                    <a:p>
                      <a:pPr marL="285750" indent="-285750" rtl="1">
                        <a:buFont typeface="Wingdings" pitchFamily="2" charset="2"/>
                        <a:buChar char="§"/>
                      </a:pPr>
                      <a:endParaRPr lang="fa-IR" b="1" baseline="0" dirty="0" smtClean="0">
                        <a:cs typeface="B Nazanin" pitchFamily="2" charset="-78"/>
                      </a:endParaRPr>
                    </a:p>
                    <a:p>
                      <a:pPr marL="285750" indent="-285750" rtl="1">
                        <a:buFont typeface="Arial" pitchFamily="34" charset="0"/>
                        <a:buChar char="•"/>
                      </a:pPr>
                      <a:r>
                        <a:rPr lang="fa-IR" b="1" baseline="0" dirty="0" smtClean="0">
                          <a:cs typeface="B Nazanin" pitchFamily="2" charset="-78"/>
                        </a:rPr>
                        <a:t>توصیف درون موردی </a:t>
                      </a:r>
                    </a:p>
                    <a:p>
                      <a:pPr marL="285750" indent="-285750" rtl="1">
                        <a:buFont typeface="Arial" pitchFamily="34" charset="0"/>
                        <a:buChar char="•"/>
                      </a:pPr>
                      <a:r>
                        <a:rPr lang="fa-IR" b="1" baseline="0" dirty="0" smtClean="0">
                          <a:cs typeface="B Nazanin" pitchFamily="2" charset="-78"/>
                        </a:rPr>
                        <a:t>مقایسه چندتایی </a:t>
                      </a:r>
                    </a:p>
                    <a:p>
                      <a:pPr marL="285750" indent="-285750" rtl="1">
                        <a:buFont typeface="Arial" pitchFamily="34" charset="0"/>
                        <a:buChar char="•"/>
                      </a:pPr>
                      <a:endParaRPr lang="fa-IR" b="1" baseline="0" dirty="0" smtClean="0">
                        <a:cs typeface="B Nazanin" pitchFamily="2" charset="-78"/>
                      </a:endParaRPr>
                    </a:p>
                    <a:p>
                      <a:pPr marL="285750" indent="-285750" rtl="1">
                        <a:buFont typeface="Wingdings" pitchFamily="2" charset="2"/>
                        <a:buChar char="v"/>
                      </a:pPr>
                      <a:r>
                        <a:rPr lang="fa-IR" b="1" baseline="0" dirty="0" smtClean="0">
                          <a:cs typeface="B Nazanin" pitchFamily="2" charset="-78"/>
                        </a:rPr>
                        <a:t>جدول‌بندی داده‌ها برای هر موضوع</a:t>
                      </a:r>
                    </a:p>
                    <a:p>
                      <a:pPr marL="285750" indent="-285750" rtl="1">
                        <a:buFont typeface="Wingdings" pitchFamily="2" charset="2"/>
                        <a:buChar char="v"/>
                      </a:pPr>
                      <a:r>
                        <a:rPr lang="fa-IR" b="1" baseline="0" dirty="0" smtClean="0">
                          <a:cs typeface="B Nazanin" pitchFamily="2" charset="-78"/>
                        </a:rPr>
                        <a:t>به دنبال دلایل(چرا) در پس روابط باشید.</a:t>
                      </a:r>
                      <a:endParaRPr lang="fa-IR" b="1" dirty="0">
                        <a:cs typeface="B Nazanin" pitchFamily="2" charset="-78"/>
                      </a:endParaRPr>
                    </a:p>
                  </a:txBody>
                  <a:tcPr/>
                </a:tc>
                <a:tc>
                  <a:txBody>
                    <a:bodyPr/>
                    <a:lstStyle/>
                    <a:p>
                      <a:pPr marL="285750" indent="-285750" rtl="1">
                        <a:buFont typeface="Wingdings" pitchFamily="2" charset="2"/>
                        <a:buChar char="§"/>
                      </a:pPr>
                      <a:r>
                        <a:rPr lang="fa-IR" b="1" dirty="0" smtClean="0">
                          <a:cs typeface="B Nazanin" pitchFamily="2" charset="-78"/>
                        </a:rPr>
                        <a:t>تجزیه</a:t>
                      </a:r>
                      <a:r>
                        <a:rPr lang="fa-IR" b="1" baseline="0" dirty="0" smtClean="0">
                          <a:cs typeface="B Nazanin" pitchFamily="2" charset="-78"/>
                        </a:rPr>
                        <a:t> و تحلیل را سرعت دهید.</a:t>
                      </a:r>
                    </a:p>
                    <a:p>
                      <a:pPr marL="285750" indent="-285750" rtl="1">
                        <a:buFont typeface="Wingdings" pitchFamily="2" charset="2"/>
                        <a:buChar char="§"/>
                      </a:pPr>
                      <a:r>
                        <a:rPr lang="fa-IR" b="1" baseline="0" dirty="0" smtClean="0">
                          <a:cs typeface="B Nazanin" pitchFamily="2" charset="-78"/>
                        </a:rPr>
                        <a:t>پیدایش موضوع‌های جدید را آسان کنید. </a:t>
                      </a:r>
                    </a:p>
                    <a:p>
                      <a:pPr marL="285750" indent="-285750" rtl="1">
                        <a:buFont typeface="Wingdings" pitchFamily="2" charset="2"/>
                        <a:buChar char="§"/>
                      </a:pPr>
                      <a:endParaRPr lang="fa-IR" b="1" baseline="0" dirty="0" smtClean="0">
                        <a:cs typeface="B Nazanin" pitchFamily="2" charset="-78"/>
                      </a:endParaRPr>
                    </a:p>
                    <a:p>
                      <a:pPr marL="285750" indent="-285750" rtl="1">
                        <a:buFont typeface="Arial" pitchFamily="34" charset="0"/>
                        <a:buChar char="•"/>
                      </a:pPr>
                      <a:r>
                        <a:rPr lang="fa-IR" b="1" baseline="0" dirty="0" smtClean="0">
                          <a:cs typeface="B Nazanin" pitchFamily="2" charset="-78"/>
                        </a:rPr>
                        <a:t>با داده‌ها و ایجاد تئوری‌های مقدماتی آشنا شوید. </a:t>
                      </a:r>
                    </a:p>
                    <a:p>
                      <a:pPr marL="285750" indent="-285750" rtl="1">
                        <a:buFont typeface="Arial" pitchFamily="34" charset="0"/>
                        <a:buChar char="•"/>
                      </a:pPr>
                      <a:endParaRPr lang="fa-IR" b="1" baseline="0" dirty="0" smtClean="0">
                        <a:cs typeface="B Nazanin" pitchFamily="2" charset="-78"/>
                      </a:endParaRPr>
                    </a:p>
                    <a:p>
                      <a:pPr marL="285750" indent="-285750" rtl="1">
                        <a:buFont typeface="Wingdings" pitchFamily="2" charset="2"/>
                        <a:buChar char="v"/>
                      </a:pPr>
                      <a:r>
                        <a:rPr lang="fa-IR" b="1" baseline="0" dirty="0" smtClean="0">
                          <a:cs typeface="B Nazanin" pitchFamily="2" charset="-78"/>
                        </a:rPr>
                        <a:t>تایید کردن، گسترش دادن و مشخص کردن نظریه‌ها</a:t>
                      </a:r>
                    </a:p>
                    <a:p>
                      <a:pPr marL="285750" indent="-285750" rtl="1">
                        <a:buFont typeface="Wingdings" pitchFamily="2" charset="2"/>
                        <a:buChar char="v"/>
                      </a:pPr>
                      <a:r>
                        <a:rPr lang="fa-IR" b="1" baseline="0" dirty="0" smtClean="0">
                          <a:cs typeface="B Nazanin" pitchFamily="2" charset="-78"/>
                        </a:rPr>
                        <a:t>ایجاد اعتبار درونی</a:t>
                      </a:r>
                      <a:endParaRPr lang="fa-IR" b="1" dirty="0">
                        <a:cs typeface="B Nazanin" pitchFamily="2" charset="-78"/>
                      </a:endParaRPr>
                    </a:p>
                  </a:txBody>
                  <a:tcPr/>
                </a:tc>
              </a:tr>
            </a:tbl>
          </a:graphicData>
        </a:graphic>
      </p:graphicFrame>
      <p:sp>
        <p:nvSpPr>
          <p:cNvPr id="9" name="TextBox 8"/>
          <p:cNvSpPr txBox="1"/>
          <p:nvPr/>
        </p:nvSpPr>
        <p:spPr>
          <a:xfrm>
            <a:off x="3258458" y="106667"/>
            <a:ext cx="5791200" cy="369332"/>
          </a:xfrm>
          <a:prstGeom prst="rect">
            <a:avLst/>
          </a:prstGeom>
          <a:noFill/>
        </p:spPr>
        <p:txBody>
          <a:bodyPr wrap="square" rtlCol="1">
            <a:spAutoFit/>
          </a:bodyPr>
          <a:lstStyle/>
          <a:p>
            <a:r>
              <a:rPr lang="fa-IR" b="1" dirty="0" smtClean="0">
                <a:cs typeface="B Nazanin" pitchFamily="2" charset="-78"/>
              </a:rPr>
              <a:t>جدول 8.1: یک چهارچوب مطالعه موردی</a:t>
            </a:r>
            <a:endParaRPr lang="fa-IR" b="1" dirty="0">
              <a:cs typeface="B Nazanin" pitchFamily="2" charset="-78"/>
            </a:endParaRPr>
          </a:p>
        </p:txBody>
      </p:sp>
      <p:sp>
        <p:nvSpPr>
          <p:cNvPr id="10" name="Slide Number Placeholder 9"/>
          <p:cNvSpPr>
            <a:spLocks noGrp="1"/>
          </p:cNvSpPr>
          <p:nvPr>
            <p:ph type="sldNum" sz="quarter" idx="12"/>
          </p:nvPr>
        </p:nvSpPr>
        <p:spPr/>
        <p:txBody>
          <a:bodyPr/>
          <a:lstStyle/>
          <a:p>
            <a:fld id="{F1CCA958-2396-44DC-B994-AA3B02A54814}" type="slidenum">
              <a:rPr lang="fa-IR" smtClean="0"/>
              <a:t>15</a:t>
            </a:fld>
            <a:endParaRPr lang="fa-IR"/>
          </a:p>
        </p:txBody>
      </p:sp>
    </p:spTree>
    <p:extLst>
      <p:ext uri="{BB962C8B-B14F-4D97-AF65-F5344CB8AC3E}">
        <p14:creationId xmlns:p14="http://schemas.microsoft.com/office/powerpoint/2010/main" val="1507364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3314"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 y="1249"/>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val="395613159"/>
              </p:ext>
            </p:extLst>
          </p:nvPr>
        </p:nvGraphicFramePr>
        <p:xfrm>
          <a:off x="0" y="609600"/>
          <a:ext cx="9141502" cy="3921760"/>
        </p:xfrm>
        <a:graphic>
          <a:graphicData uri="http://schemas.openxmlformats.org/drawingml/2006/table">
            <a:tbl>
              <a:tblPr rtl="1" firstRow="1" bandRow="1">
                <a:tableStyleId>{073A0DAA-6AF3-43AB-8588-CEC1D06C72B9}</a:tableStyleId>
              </a:tblPr>
              <a:tblGrid>
                <a:gridCol w="776931"/>
                <a:gridCol w="2070268"/>
                <a:gridCol w="2546921"/>
                <a:gridCol w="3747382"/>
              </a:tblGrid>
              <a:tr h="582964">
                <a:tc>
                  <a:txBody>
                    <a:bodyPr/>
                    <a:lstStyle/>
                    <a:p>
                      <a:pPr rtl="1"/>
                      <a:r>
                        <a:rPr lang="fa-IR" dirty="0" smtClean="0">
                          <a:cs typeface="B Nazanin" pitchFamily="2" charset="-78"/>
                        </a:rPr>
                        <a:t>فاز</a:t>
                      </a:r>
                      <a:endParaRPr lang="fa-IR" dirty="0">
                        <a:cs typeface="B Nazanin" pitchFamily="2" charset="-78"/>
                      </a:endParaRPr>
                    </a:p>
                  </a:txBody>
                  <a:tcPr/>
                </a:tc>
                <a:tc>
                  <a:txBody>
                    <a:bodyPr/>
                    <a:lstStyle/>
                    <a:p>
                      <a:pPr rtl="1"/>
                      <a:r>
                        <a:rPr lang="fa-IR" dirty="0" smtClean="0"/>
                        <a:t>مرحله</a:t>
                      </a:r>
                      <a:endParaRPr lang="fa-IR" dirty="0"/>
                    </a:p>
                  </a:txBody>
                  <a:tcPr/>
                </a:tc>
                <a:tc>
                  <a:txBody>
                    <a:bodyPr/>
                    <a:lstStyle/>
                    <a:p>
                      <a:pPr rtl="1"/>
                      <a:r>
                        <a:rPr lang="fa-IR" dirty="0" smtClean="0"/>
                        <a:t>فعالیت</a:t>
                      </a:r>
                      <a:endParaRPr lang="fa-IR" dirty="0"/>
                    </a:p>
                  </a:txBody>
                  <a:tcPr/>
                </a:tc>
                <a:tc>
                  <a:txBody>
                    <a:bodyPr/>
                    <a:lstStyle/>
                    <a:p>
                      <a:pPr rtl="1"/>
                      <a:r>
                        <a:rPr lang="fa-IR" dirty="0" smtClean="0"/>
                        <a:t>هدف</a:t>
                      </a:r>
                      <a:endParaRPr lang="fa-IR" dirty="0"/>
                    </a:p>
                  </a:txBody>
                  <a:tcPr/>
                </a:tc>
              </a:tr>
              <a:tr h="3338796">
                <a:tc>
                  <a:txBody>
                    <a:bodyPr/>
                    <a:lstStyle/>
                    <a:p>
                      <a:pPr marL="0" indent="0" rtl="1">
                        <a:buFont typeface="Wingdings" pitchFamily="2" charset="2"/>
                        <a:buNone/>
                      </a:pPr>
                      <a:endParaRPr lang="fa-IR" b="1" dirty="0" smtClean="0">
                        <a:solidFill>
                          <a:schemeClr val="tx1"/>
                        </a:solidFill>
                        <a:cs typeface="B Nazanin" pitchFamily="2" charset="-78"/>
                      </a:endParaRPr>
                    </a:p>
                    <a:p>
                      <a:pPr marL="0" indent="0" rtl="1">
                        <a:buFont typeface="Wingdings" pitchFamily="2" charset="2"/>
                        <a:buNone/>
                      </a:pPr>
                      <a:endParaRPr lang="fa-IR" b="1" dirty="0" smtClean="0">
                        <a:solidFill>
                          <a:schemeClr val="tx1"/>
                        </a:solidFill>
                        <a:cs typeface="B Nazanin" pitchFamily="2" charset="-78"/>
                      </a:endParaRPr>
                    </a:p>
                    <a:p>
                      <a:pPr marL="0" indent="0" rtl="1">
                        <a:buFont typeface="Wingdings" pitchFamily="2" charset="2"/>
                        <a:buNone/>
                      </a:pPr>
                      <a:r>
                        <a:rPr lang="fa-IR" b="1" dirty="0" smtClean="0">
                          <a:solidFill>
                            <a:schemeClr val="tx1"/>
                          </a:solidFill>
                          <a:cs typeface="B Nazanin" pitchFamily="2" charset="-78"/>
                        </a:rPr>
                        <a:t>فاز3</a:t>
                      </a:r>
                      <a:endParaRPr lang="fa-IR" b="1" dirty="0">
                        <a:solidFill>
                          <a:schemeClr val="tx1"/>
                        </a:solidFill>
                        <a:cs typeface="B Nazanin" pitchFamily="2" charset="-78"/>
                      </a:endParaRPr>
                    </a:p>
                  </a:txBody>
                  <a:tcPr/>
                </a:tc>
                <a:tc>
                  <a:txBody>
                    <a:bodyPr/>
                    <a:lstStyle/>
                    <a:p>
                      <a:pPr marL="285750" marR="0" indent="-285750" algn="r" defTabSz="914400" rtl="1" eaLnBrk="1" fontAlgn="auto" latinLnBrk="0" hangingPunct="1">
                        <a:lnSpc>
                          <a:spcPct val="100000"/>
                        </a:lnSpc>
                        <a:spcBef>
                          <a:spcPts val="0"/>
                        </a:spcBef>
                        <a:spcAft>
                          <a:spcPts val="0"/>
                        </a:spcAft>
                        <a:buClrTx/>
                        <a:buSzTx/>
                        <a:buFont typeface="Wingdings" pitchFamily="2" charset="2"/>
                        <a:buChar char="§"/>
                        <a:tabLst/>
                        <a:defRPr/>
                      </a:pPr>
                      <a:r>
                        <a:rPr lang="fa-IR" b="1" dirty="0" smtClean="0">
                          <a:solidFill>
                            <a:schemeClr val="tx1"/>
                          </a:solidFill>
                          <a:cs typeface="B Nazanin" pitchFamily="2" charset="-78"/>
                        </a:rPr>
                        <a:t>به ادبیات( تحقیقاتی که در گذشته صورت گرفته است) توجه کنید.</a:t>
                      </a:r>
                    </a:p>
                    <a:p>
                      <a:pPr rtl="1"/>
                      <a:endParaRPr lang="fa-IR" dirty="0" smtClean="0"/>
                    </a:p>
                    <a:p>
                      <a:pPr rtl="1"/>
                      <a:endParaRPr lang="fa-IR" dirty="0" smtClean="0"/>
                    </a:p>
                    <a:p>
                      <a:pPr marL="285750" indent="-285750" rtl="1">
                        <a:buFont typeface="Wingdings" pitchFamily="2" charset="2"/>
                        <a:buChar char="v"/>
                      </a:pPr>
                      <a:endParaRPr lang="fa-IR" b="1" dirty="0" smtClean="0">
                        <a:cs typeface="B Nazanin" pitchFamily="2" charset="-78"/>
                      </a:endParaRPr>
                    </a:p>
                    <a:p>
                      <a:pPr marL="285750" indent="-285750" rtl="1">
                        <a:buFont typeface="Wingdings" pitchFamily="2" charset="2"/>
                        <a:buChar char="v"/>
                      </a:pPr>
                      <a:r>
                        <a:rPr lang="fa-IR" b="1" dirty="0" smtClean="0">
                          <a:cs typeface="B Nazanin" pitchFamily="2" charset="-78"/>
                        </a:rPr>
                        <a:t>رسیدن</a:t>
                      </a:r>
                      <a:r>
                        <a:rPr lang="fa-IR" b="1" baseline="0" dirty="0" smtClean="0">
                          <a:cs typeface="B Nazanin" pitchFamily="2" charset="-78"/>
                        </a:rPr>
                        <a:t> به نتیجه</a:t>
                      </a:r>
                      <a:endParaRPr lang="fa-IR" b="1" dirty="0">
                        <a:cs typeface="B Nazanin" pitchFamily="2" charset="-78"/>
                      </a:endParaRPr>
                    </a:p>
                  </a:txBody>
                  <a:tcPr/>
                </a:tc>
                <a:tc>
                  <a:txBody>
                    <a:bodyPr/>
                    <a:lstStyle/>
                    <a:p>
                      <a:pPr marL="285750" indent="-285750" rtl="1">
                        <a:buFont typeface="Wingdings" pitchFamily="2" charset="2"/>
                        <a:buChar char="§"/>
                      </a:pPr>
                      <a:r>
                        <a:rPr lang="fa-IR" b="1" dirty="0" smtClean="0">
                          <a:cs typeface="B Nazanin" pitchFamily="2" charset="-78"/>
                        </a:rPr>
                        <a:t>مقایسه</a:t>
                      </a:r>
                      <a:r>
                        <a:rPr lang="fa-IR" b="1" baseline="0" dirty="0" smtClean="0">
                          <a:cs typeface="B Nazanin" pitchFamily="2" charset="-78"/>
                        </a:rPr>
                        <a:t> با ادبیات( اختلاف و شباهت) </a:t>
                      </a:r>
                    </a:p>
                    <a:p>
                      <a:pPr marL="285750" indent="-285750" rtl="1">
                        <a:buFont typeface="Wingdings" pitchFamily="2" charset="2"/>
                        <a:buChar char="§"/>
                      </a:pPr>
                      <a:r>
                        <a:rPr lang="fa-IR" b="1" baseline="0" dirty="0" smtClean="0">
                          <a:cs typeface="B Nazanin" pitchFamily="2" charset="-78"/>
                        </a:rPr>
                        <a:t>بحث کردن پیرامون جمع‌آوری شواهد و پیدایش موضوع‌ها </a:t>
                      </a:r>
                    </a:p>
                    <a:p>
                      <a:pPr marL="285750" indent="-285750" rtl="1">
                        <a:buFont typeface="Wingdings" pitchFamily="2" charset="2"/>
                        <a:buChar char="v"/>
                      </a:pPr>
                      <a:endParaRPr lang="fa-IR" b="1" baseline="0" dirty="0" smtClean="0">
                        <a:cs typeface="B Nazanin" pitchFamily="2" charset="-78"/>
                      </a:endParaRPr>
                    </a:p>
                    <a:p>
                      <a:pPr marL="285750" indent="-285750" rtl="1">
                        <a:buFont typeface="Wingdings" pitchFamily="2" charset="2"/>
                        <a:buChar char="v"/>
                      </a:pPr>
                      <a:r>
                        <a:rPr lang="fa-IR" b="1" baseline="0" dirty="0" smtClean="0">
                          <a:cs typeface="B Nazanin" pitchFamily="2" charset="-78"/>
                        </a:rPr>
                        <a:t>خلاصه کردن از طریق طبیعت گرایی/تعمیم پذیری/ تخمین انتظارات آینده</a:t>
                      </a:r>
                    </a:p>
                  </a:txBody>
                  <a:tcPr/>
                </a:tc>
                <a:tc>
                  <a:txBody>
                    <a:bodyPr/>
                    <a:lstStyle/>
                    <a:p>
                      <a:pPr marL="285750" indent="-285750" rtl="1">
                        <a:buFont typeface="Wingdings" pitchFamily="2" charset="2"/>
                        <a:buChar char="§"/>
                      </a:pPr>
                      <a:r>
                        <a:rPr lang="fa-IR" b="1" dirty="0" smtClean="0">
                          <a:cs typeface="B Nazanin" pitchFamily="2" charset="-78"/>
                        </a:rPr>
                        <a:t>اعتباردرونی بدهید، سطح </a:t>
                      </a:r>
                      <a:r>
                        <a:rPr lang="fa-IR" b="1" baseline="0" dirty="0" smtClean="0">
                          <a:cs typeface="B Nazanin" pitchFamily="2" charset="-78"/>
                        </a:rPr>
                        <a:t> تئوری را بالا ببرید، تعاریف را معلوم کنید.</a:t>
                      </a:r>
                    </a:p>
                    <a:p>
                      <a:pPr marL="285750" indent="-285750" rtl="1">
                        <a:buFont typeface="Wingdings" pitchFamily="2" charset="2"/>
                        <a:buChar char="§"/>
                      </a:pPr>
                      <a:endParaRPr lang="fa-IR" b="1" baseline="0" dirty="0" smtClean="0">
                        <a:cs typeface="B Nazanin" pitchFamily="2" charset="-78"/>
                      </a:endParaRPr>
                    </a:p>
                    <a:p>
                      <a:pPr marL="285750" indent="-285750" rtl="1">
                        <a:buFont typeface="Wingdings" pitchFamily="2" charset="2"/>
                        <a:buChar char="v"/>
                      </a:pPr>
                      <a:endParaRPr lang="fa-IR" b="1" baseline="0" dirty="0" smtClean="0">
                        <a:cs typeface="B Nazanin" pitchFamily="2" charset="-78"/>
                      </a:endParaRPr>
                    </a:p>
                    <a:p>
                      <a:pPr marL="285750" indent="-285750" rtl="1">
                        <a:buFont typeface="Wingdings" pitchFamily="2" charset="2"/>
                        <a:buChar char="v"/>
                      </a:pPr>
                      <a:endParaRPr lang="fa-IR" b="1" baseline="0" dirty="0" smtClean="0">
                        <a:cs typeface="B Nazanin" pitchFamily="2" charset="-78"/>
                      </a:endParaRPr>
                    </a:p>
                    <a:p>
                      <a:pPr marL="285750" indent="-285750" rtl="1">
                        <a:buFont typeface="Wingdings" pitchFamily="2" charset="2"/>
                        <a:buChar char="v"/>
                      </a:pPr>
                      <a:endParaRPr lang="fa-IR" b="1" baseline="0" dirty="0" smtClean="0">
                        <a:cs typeface="B Nazanin" pitchFamily="2" charset="-78"/>
                      </a:endParaRPr>
                    </a:p>
                    <a:p>
                      <a:pPr marL="285750" indent="-285750" rtl="1">
                        <a:buFont typeface="Wingdings" pitchFamily="2" charset="2"/>
                        <a:buChar char="v"/>
                      </a:pPr>
                      <a:r>
                        <a:rPr lang="fa-IR" b="1" baseline="0" dirty="0" smtClean="0">
                          <a:cs typeface="B Nazanin" pitchFamily="2" charset="-78"/>
                        </a:rPr>
                        <a:t>برنامه را با توصیه‌های نهایی، انعکاس‌ها و  تعمیم پذیری احتمالی به پایان برسانید.</a:t>
                      </a:r>
                      <a:endParaRPr lang="fa-IR" b="1" dirty="0">
                        <a:cs typeface="B Nazanin" pitchFamily="2" charset="-78"/>
                      </a:endParaRPr>
                    </a:p>
                  </a:txBody>
                  <a:tcPr/>
                </a:tc>
              </a:tr>
            </a:tbl>
          </a:graphicData>
        </a:graphic>
      </p:graphicFrame>
      <p:sp>
        <p:nvSpPr>
          <p:cNvPr id="10" name="TextBox 9"/>
          <p:cNvSpPr txBox="1"/>
          <p:nvPr/>
        </p:nvSpPr>
        <p:spPr>
          <a:xfrm>
            <a:off x="3258458" y="106667"/>
            <a:ext cx="5791200" cy="369332"/>
          </a:xfrm>
          <a:prstGeom prst="rect">
            <a:avLst/>
          </a:prstGeom>
          <a:noFill/>
        </p:spPr>
        <p:txBody>
          <a:bodyPr wrap="square" rtlCol="1">
            <a:spAutoFit/>
          </a:bodyPr>
          <a:lstStyle/>
          <a:p>
            <a:r>
              <a:rPr lang="fa-IR" b="1" dirty="0" smtClean="0">
                <a:cs typeface="B Nazanin" pitchFamily="2" charset="-78"/>
              </a:rPr>
              <a:t>جدول 8.1: یک چهارچوب مطالعه موردی</a:t>
            </a:r>
            <a:endParaRPr lang="fa-IR" b="1" dirty="0">
              <a:cs typeface="B Nazanin" pitchFamily="2" charset="-78"/>
            </a:endParaRPr>
          </a:p>
        </p:txBody>
      </p:sp>
      <p:sp>
        <p:nvSpPr>
          <p:cNvPr id="11" name="TextBox 10"/>
          <p:cNvSpPr txBox="1"/>
          <p:nvPr/>
        </p:nvSpPr>
        <p:spPr>
          <a:xfrm>
            <a:off x="0" y="4800600"/>
            <a:ext cx="9141502" cy="646331"/>
          </a:xfrm>
          <a:prstGeom prst="rect">
            <a:avLst/>
          </a:prstGeom>
          <a:noFill/>
        </p:spPr>
        <p:txBody>
          <a:bodyPr wrap="square" rtlCol="1">
            <a:spAutoFit/>
          </a:bodyPr>
          <a:lstStyle/>
          <a:p>
            <a:r>
              <a:rPr lang="fa-IR" b="1" dirty="0" smtClean="0">
                <a:cs typeface="B Nazanin" pitchFamily="2" charset="-78"/>
              </a:rPr>
              <a:t>فرآیند مثلث‌سازی: فرآیند تایید و تصدیق یک فرضیه با جمع‌آوری شواهد از منابع متعدد، آزمایش‌ها یا استفاده از روش‌های چندگانه</a:t>
            </a:r>
            <a:endParaRPr lang="fa-IR" b="1" dirty="0">
              <a:cs typeface="B Nazanin" pitchFamily="2" charset="-78"/>
            </a:endParaRPr>
          </a:p>
        </p:txBody>
      </p:sp>
      <p:sp>
        <p:nvSpPr>
          <p:cNvPr id="12" name="Slide Number Placeholder 11"/>
          <p:cNvSpPr>
            <a:spLocks noGrp="1"/>
          </p:cNvSpPr>
          <p:nvPr>
            <p:ph type="sldNum" sz="quarter" idx="12"/>
          </p:nvPr>
        </p:nvSpPr>
        <p:spPr/>
        <p:txBody>
          <a:bodyPr/>
          <a:lstStyle/>
          <a:p>
            <a:fld id="{F1CCA958-2396-44DC-B994-AA3B02A54814}" type="slidenum">
              <a:rPr lang="fa-IR" smtClean="0"/>
              <a:t>16</a:t>
            </a:fld>
            <a:endParaRPr lang="fa-IR"/>
          </a:p>
        </p:txBody>
      </p:sp>
      <p:sp>
        <p:nvSpPr>
          <p:cNvPr id="9" name="Left Arrow 8">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28685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4338"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طراحی یک مطالعه موردی</a:t>
            </a:r>
            <a:endParaRPr lang="fa-IR" sz="2800" b="1" dirty="0">
              <a:cs typeface="B Nazanin" pitchFamily="2" charset="-78"/>
            </a:endParaRPr>
          </a:p>
        </p:txBody>
      </p:sp>
      <p:sp>
        <p:nvSpPr>
          <p:cNvPr id="7" name="TextBox 6"/>
          <p:cNvSpPr txBox="1"/>
          <p:nvPr/>
        </p:nvSpPr>
        <p:spPr>
          <a:xfrm>
            <a:off x="152400" y="1752600"/>
            <a:ext cx="8763000" cy="2554545"/>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طرح مطالعه موردی نقشه‌ی کلی یا نقشه‌ای که توسط محقق اجرا خواهد کرد ارائه می‌دهد.</a:t>
            </a:r>
          </a:p>
          <a:p>
            <a:endParaRPr lang="fa-IR" sz="2000" b="1" dirty="0" smtClean="0">
              <a:cs typeface="B Nazanin" pitchFamily="2" charset="-78"/>
            </a:endParaRP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با آماده‌سازی (تعیین)یک مجموعه دستورالعمل‌ها که محقق پیروی می‌کند تضمین می‌کند که شیوه‌های تحقیق بکارگرفته شده از تدوین باز نایستاده و به مجموعه‌ای نامربوط منتهی نشوند موارد نامربوط که در تکمیل جمع‌آوری داده مجاز نیستند.</a:t>
            </a:r>
            <a:endParaRPr lang="fa-IR" sz="2000" b="1" dirty="0">
              <a:cs typeface="B Nazanin" pitchFamily="2" charset="-78"/>
            </a:endParaRPr>
          </a:p>
          <a:p>
            <a:pPr marL="342900" indent="-342900">
              <a:buFont typeface="Wingdings" pitchFamily="2" charset="2"/>
              <a:buChar char="q"/>
            </a:pP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rPr>
              <a:t>طرح تحقیق مطالعه موردی:</a:t>
            </a:r>
          </a:p>
        </p:txBody>
      </p:sp>
      <p:sp>
        <p:nvSpPr>
          <p:cNvPr id="4" name="Left Arrow 3"/>
          <p:cNvSpPr/>
          <p:nvPr/>
        </p:nvSpPr>
        <p:spPr>
          <a:xfrm>
            <a:off x="6041571" y="4355944"/>
            <a:ext cx="762000" cy="2721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8" name="TextBox 7"/>
          <p:cNvSpPr txBox="1"/>
          <p:nvPr/>
        </p:nvSpPr>
        <p:spPr>
          <a:xfrm>
            <a:off x="1756229" y="4258755"/>
            <a:ext cx="4114801" cy="369332"/>
          </a:xfrm>
          <a:prstGeom prst="rect">
            <a:avLst/>
          </a:prstGeom>
          <a:noFill/>
        </p:spPr>
        <p:txBody>
          <a:bodyPr wrap="square" rtlCol="1">
            <a:spAutoFit/>
          </a:bodyPr>
          <a:lstStyle/>
          <a:p>
            <a:r>
              <a:rPr lang="fa-IR" b="1" dirty="0" smtClean="0">
                <a:cs typeface="B Nazanin" pitchFamily="2" charset="-78"/>
              </a:rPr>
              <a:t>یعنی مقایسه دو یا مورد‌های بیشتر</a:t>
            </a:r>
            <a:endParaRPr lang="fa-IR" b="1" dirty="0">
              <a:cs typeface="B Nazanin" pitchFamily="2" charset="-78"/>
            </a:endParaRPr>
          </a:p>
        </p:txBody>
      </p:sp>
      <p:sp>
        <p:nvSpPr>
          <p:cNvPr id="10" name="TextBox 9"/>
          <p:cNvSpPr txBox="1"/>
          <p:nvPr/>
        </p:nvSpPr>
        <p:spPr>
          <a:xfrm>
            <a:off x="6629400" y="4796512"/>
            <a:ext cx="2260600" cy="369332"/>
          </a:xfrm>
          <a:prstGeom prst="rect">
            <a:avLst/>
          </a:prstGeom>
          <a:noFill/>
        </p:spPr>
        <p:txBody>
          <a:bodyPr wrap="square" rtlCol="1">
            <a:spAutoFit/>
          </a:bodyPr>
          <a:lstStyle/>
          <a:p>
            <a:pPr marL="285750" indent="-285750">
              <a:buFont typeface="Wingdings" pitchFamily="2" charset="2"/>
              <a:buChar char="v"/>
            </a:pPr>
            <a:r>
              <a:rPr lang="fa-IR" b="1" dirty="0" smtClean="0">
                <a:cs typeface="B Nazanin" pitchFamily="2" charset="-78"/>
              </a:rPr>
              <a:t>طرح عرضی- مقطعی</a:t>
            </a:r>
            <a:endParaRPr lang="fa-IR" b="1" dirty="0">
              <a:cs typeface="B Nazanin" pitchFamily="2" charset="-78"/>
            </a:endParaRPr>
          </a:p>
        </p:txBody>
      </p:sp>
      <p:sp>
        <p:nvSpPr>
          <p:cNvPr id="11" name="Left Arrow 10"/>
          <p:cNvSpPr/>
          <p:nvPr/>
        </p:nvSpPr>
        <p:spPr>
          <a:xfrm>
            <a:off x="6041571" y="4845106"/>
            <a:ext cx="762000" cy="2721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2" name="TextBox 11"/>
          <p:cNvSpPr txBox="1"/>
          <p:nvPr/>
        </p:nvSpPr>
        <p:spPr>
          <a:xfrm>
            <a:off x="6607629" y="4280365"/>
            <a:ext cx="2260600" cy="369332"/>
          </a:xfrm>
          <a:prstGeom prst="rect">
            <a:avLst/>
          </a:prstGeom>
          <a:noFill/>
        </p:spPr>
        <p:txBody>
          <a:bodyPr wrap="square" rtlCol="1">
            <a:spAutoFit/>
          </a:bodyPr>
          <a:lstStyle/>
          <a:p>
            <a:pPr marL="285750" indent="-285750">
              <a:buFont typeface="Wingdings" pitchFamily="2" charset="2"/>
              <a:buChar char="v"/>
            </a:pPr>
            <a:r>
              <a:rPr lang="fa-IR" b="1" dirty="0" smtClean="0">
                <a:cs typeface="B Nazanin" pitchFamily="2" charset="-78"/>
              </a:rPr>
              <a:t>طرح مقایسه‌ای</a:t>
            </a:r>
            <a:endParaRPr lang="fa-IR" b="1" dirty="0">
              <a:cs typeface="B Nazanin" pitchFamily="2" charset="-78"/>
            </a:endParaRPr>
          </a:p>
        </p:txBody>
      </p:sp>
      <p:sp>
        <p:nvSpPr>
          <p:cNvPr id="13" name="TextBox 12"/>
          <p:cNvSpPr txBox="1"/>
          <p:nvPr/>
        </p:nvSpPr>
        <p:spPr>
          <a:xfrm>
            <a:off x="457200" y="4777107"/>
            <a:ext cx="5410201" cy="369332"/>
          </a:xfrm>
          <a:prstGeom prst="rect">
            <a:avLst/>
          </a:prstGeom>
          <a:noFill/>
        </p:spPr>
        <p:txBody>
          <a:bodyPr wrap="square" rtlCol="1">
            <a:spAutoFit/>
          </a:bodyPr>
          <a:lstStyle/>
          <a:p>
            <a:r>
              <a:rPr lang="fa-IR" b="1" dirty="0" smtClean="0">
                <a:cs typeface="B Nazanin" pitchFamily="2" charset="-78"/>
              </a:rPr>
              <a:t>یعنی سنجیدن یک مورد در یک نقطه‌ی واحد در زمان</a:t>
            </a:r>
            <a:endParaRPr lang="fa-IR" b="1" dirty="0">
              <a:cs typeface="B Nazanin" pitchFamily="2" charset="-78"/>
            </a:endParaRPr>
          </a:p>
        </p:txBody>
      </p:sp>
      <p:sp>
        <p:nvSpPr>
          <p:cNvPr id="14" name="TextBox 13"/>
          <p:cNvSpPr txBox="1"/>
          <p:nvPr/>
        </p:nvSpPr>
        <p:spPr>
          <a:xfrm>
            <a:off x="6629400" y="5367048"/>
            <a:ext cx="2260600" cy="369332"/>
          </a:xfrm>
          <a:prstGeom prst="rect">
            <a:avLst/>
          </a:prstGeom>
          <a:noFill/>
        </p:spPr>
        <p:txBody>
          <a:bodyPr wrap="square" rtlCol="1">
            <a:spAutoFit/>
          </a:bodyPr>
          <a:lstStyle/>
          <a:p>
            <a:pPr marL="285750" indent="-285750">
              <a:buFont typeface="Wingdings" pitchFamily="2" charset="2"/>
              <a:buChar char="v"/>
            </a:pPr>
            <a:r>
              <a:rPr lang="fa-IR" b="1" dirty="0" smtClean="0">
                <a:cs typeface="B Nazanin" pitchFamily="2" charset="-78"/>
              </a:rPr>
              <a:t>طرح طولی</a:t>
            </a:r>
            <a:endParaRPr lang="fa-IR" b="1" dirty="0">
              <a:cs typeface="B Nazanin" pitchFamily="2" charset="-78"/>
            </a:endParaRPr>
          </a:p>
        </p:txBody>
      </p:sp>
      <p:sp>
        <p:nvSpPr>
          <p:cNvPr id="15" name="Left Arrow 14"/>
          <p:cNvSpPr/>
          <p:nvPr/>
        </p:nvSpPr>
        <p:spPr>
          <a:xfrm>
            <a:off x="6041571" y="5367047"/>
            <a:ext cx="762000" cy="2721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6" name="TextBox 15"/>
          <p:cNvSpPr txBox="1"/>
          <p:nvPr/>
        </p:nvSpPr>
        <p:spPr>
          <a:xfrm>
            <a:off x="579322" y="5367047"/>
            <a:ext cx="5410201" cy="369332"/>
          </a:xfrm>
          <a:prstGeom prst="rect">
            <a:avLst/>
          </a:prstGeom>
          <a:noFill/>
        </p:spPr>
        <p:txBody>
          <a:bodyPr wrap="square" rtlCol="1">
            <a:spAutoFit/>
          </a:bodyPr>
          <a:lstStyle/>
          <a:p>
            <a:r>
              <a:rPr lang="fa-IR" b="1" dirty="0" smtClean="0">
                <a:cs typeface="B Nazanin" pitchFamily="2" charset="-78"/>
              </a:rPr>
              <a:t>یعنی سنجیدن همان  مورد در چند زمان</a:t>
            </a:r>
            <a:endParaRPr lang="fa-IR" b="1" dirty="0">
              <a:cs typeface="B Nazanin" pitchFamily="2" charset="-78"/>
            </a:endParaRPr>
          </a:p>
        </p:txBody>
      </p:sp>
      <p:sp>
        <p:nvSpPr>
          <p:cNvPr id="17" name="TextBox 16"/>
          <p:cNvSpPr txBox="1"/>
          <p:nvPr/>
        </p:nvSpPr>
        <p:spPr>
          <a:xfrm>
            <a:off x="152400" y="6171804"/>
            <a:ext cx="8763000" cy="369332"/>
          </a:xfrm>
          <a:prstGeom prst="rect">
            <a:avLst/>
          </a:prstGeom>
          <a:noFill/>
        </p:spPr>
        <p:txBody>
          <a:bodyPr wrap="square" rtlCol="1">
            <a:spAutoFit/>
          </a:bodyPr>
          <a:lstStyle/>
          <a:p>
            <a:pPr marL="285750" indent="-285750">
              <a:buFont typeface="Wingdings" pitchFamily="2" charset="2"/>
              <a:buChar char="q"/>
            </a:pPr>
            <a:r>
              <a:rPr lang="fa-IR" b="1" dirty="0" smtClean="0">
                <a:cs typeface="B Nazanin" pitchFamily="2" charset="-78"/>
              </a:rPr>
              <a:t>بنابراین، محقق باید تعیین کند کدام رویکرد بهتر به اهداف تحقیق مرتبط است.</a:t>
            </a:r>
            <a:endParaRPr lang="fa-IR" b="1" dirty="0">
              <a:cs typeface="B Nazanin" pitchFamily="2" charset="-78"/>
            </a:endParaRPr>
          </a:p>
        </p:txBody>
      </p:sp>
      <p:sp>
        <p:nvSpPr>
          <p:cNvPr id="18" name="Slide Number Placeholder 17"/>
          <p:cNvSpPr>
            <a:spLocks noGrp="1"/>
          </p:cNvSpPr>
          <p:nvPr>
            <p:ph type="sldNum" sz="quarter" idx="12"/>
          </p:nvPr>
        </p:nvSpPr>
        <p:spPr/>
        <p:txBody>
          <a:bodyPr/>
          <a:lstStyle/>
          <a:p>
            <a:fld id="{F1CCA958-2396-44DC-B994-AA3B02A54814}" type="slidenum">
              <a:rPr lang="fa-IR" smtClean="0"/>
              <a:t>17</a:t>
            </a:fld>
            <a:endParaRPr lang="fa-IR"/>
          </a:p>
        </p:txBody>
      </p:sp>
    </p:spTree>
    <p:extLst>
      <p:ext uri="{BB962C8B-B14F-4D97-AF65-F5344CB8AC3E}">
        <p14:creationId xmlns:p14="http://schemas.microsoft.com/office/powerpoint/2010/main" val="3025132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536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3057" y="217362"/>
            <a:ext cx="5791200" cy="523220"/>
          </a:xfrm>
          <a:prstGeom prst="rect">
            <a:avLst/>
          </a:prstGeom>
          <a:noFill/>
        </p:spPr>
        <p:txBody>
          <a:bodyPr wrap="square" rtlCol="1">
            <a:spAutoFit/>
          </a:bodyPr>
          <a:lstStyle/>
          <a:p>
            <a:pPr algn="ctr"/>
            <a:r>
              <a:rPr lang="fa-IR" sz="2800" b="1" dirty="0" smtClean="0">
                <a:cs typeface="B Nazanin" pitchFamily="2" charset="-78"/>
              </a:rPr>
              <a:t>طراحی یک مطالعه موردی</a:t>
            </a:r>
            <a:endParaRPr lang="fa-IR" sz="2800" b="1" dirty="0">
              <a:cs typeface="B Nazanin" pitchFamily="2" charset="-78"/>
            </a:endParaRPr>
          </a:p>
        </p:txBody>
      </p:sp>
      <p:sp>
        <p:nvSpPr>
          <p:cNvPr id="6" name="TextBox 5"/>
          <p:cNvSpPr txBox="1"/>
          <p:nvPr/>
        </p:nvSpPr>
        <p:spPr>
          <a:xfrm>
            <a:off x="0" y="1447800"/>
            <a:ext cx="8991600" cy="4708981"/>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اگر یک طرح مقایسه‌ای انتخاب شده باشد، محقق بایدتصمیم بگیرد، که آیا تجارب و مهارت‌های پیشین آن‌ها و چهارچوب زمانی تحقیق اجازه یک مقایسه موفق را دارد.</a:t>
            </a:r>
          </a:p>
          <a:p>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موقعی که زمان فاکتور(عامل) است، که اغلب در مورد پژوهش در مقطع کارشناسی بکارمی‌رود، مورد منفرد طرح تحقیق عرضی‌- مقطعی بهترین انتخاب است.</a:t>
            </a:r>
          </a:p>
          <a:p>
            <a:pPr marL="342900" indent="-342900">
              <a:buFont typeface="Wingdings" pitchFamily="2" charset="2"/>
              <a:buChar char="q"/>
            </a:pPr>
            <a:r>
              <a:rPr lang="fa-IR" sz="2000" b="1" dirty="0" smtClean="0">
                <a:cs typeface="B Nazanin" pitchFamily="2" charset="-78"/>
              </a:rPr>
              <a:t>این یک مقدار شواهد هدفمند ارائه می‌دهدکه امکان یک فهم(درک) دقیق از مورد، رفتار‌های در معرض دید، رویدادها یا اتفاق‌ها، و تلاش برای تبیین وقوع را می‌دهد.</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درمقابل، یک رویکرد موردی چندتایی(یعنی طرح مقایسه‌ای) امکان مقایسه در میان مورد‌ها را می‌دهد و ممکن است اجازه آشکار کردن عمیق معنی و مفهوم در ارتباط بین هر مورد، شباهت‌هایشان، تفاوت‌هایشان و اثرشان را داشته باشد.</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به طورمشابه، یک طرح طولی که ممکن است یک دامنه‌ی زمانی دو تا پنج ساله را تحت پوشش خود قراردهد، باتوجه به مقیاس زمانی معین و منابع مالی یا مادی بسیاری از پروژه‌های تحقیق، دست‌یافتنی است.</a:t>
            </a:r>
            <a:endParaRPr lang="fa-IR" sz="2000" b="1" dirty="0">
              <a:cs typeface="B Nazanin" pitchFamily="2" charset="-78"/>
            </a:endParaRPr>
          </a:p>
        </p:txBody>
      </p:sp>
      <p:sp>
        <p:nvSpPr>
          <p:cNvPr id="12" name="Slide Number Placeholder 11"/>
          <p:cNvSpPr>
            <a:spLocks noGrp="1"/>
          </p:cNvSpPr>
          <p:nvPr>
            <p:ph type="sldNum" sz="quarter" idx="12"/>
          </p:nvPr>
        </p:nvSpPr>
        <p:spPr/>
        <p:txBody>
          <a:bodyPr/>
          <a:lstStyle/>
          <a:p>
            <a:fld id="{F1CCA958-2396-44DC-B994-AA3B02A54814}" type="slidenum">
              <a:rPr lang="fa-IR" smtClean="0"/>
              <a:t>18</a:t>
            </a:fld>
            <a:endParaRPr lang="fa-IR"/>
          </a:p>
        </p:txBody>
      </p:sp>
    </p:spTree>
    <p:extLst>
      <p:ext uri="{BB962C8B-B14F-4D97-AF65-F5344CB8AC3E}">
        <p14:creationId xmlns:p14="http://schemas.microsoft.com/office/powerpoint/2010/main" val="2777850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6386"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3057" y="304800"/>
            <a:ext cx="5791200" cy="523220"/>
          </a:xfrm>
          <a:prstGeom prst="rect">
            <a:avLst/>
          </a:prstGeom>
          <a:noFill/>
        </p:spPr>
        <p:txBody>
          <a:bodyPr wrap="square" rtlCol="1">
            <a:spAutoFit/>
          </a:bodyPr>
          <a:lstStyle/>
          <a:p>
            <a:pPr algn="ctr"/>
            <a:r>
              <a:rPr lang="fa-IR" sz="2800" b="1" dirty="0" smtClean="0">
                <a:cs typeface="B Nazanin" pitchFamily="2" charset="-78"/>
              </a:rPr>
              <a:t>طراحی یک مطالعه موردی</a:t>
            </a:r>
            <a:endParaRPr lang="fa-IR" sz="2800" b="1" dirty="0">
              <a:cs typeface="B Nazanin" pitchFamily="2" charset="-78"/>
            </a:endParaRPr>
          </a:p>
        </p:txBody>
      </p:sp>
      <p:sp>
        <p:nvSpPr>
          <p:cNvPr id="6" name="TextBox 5"/>
          <p:cNvSpPr txBox="1"/>
          <p:nvPr/>
        </p:nvSpPr>
        <p:spPr>
          <a:xfrm>
            <a:off x="152400" y="1524000"/>
            <a:ext cx="8839200" cy="400110"/>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با تحقیق یک مورد بیشتر از زمان خود یا با افزایش تعداد مورد‌ها درون هر مطالعه پیچیده تحقیق </a:t>
            </a:r>
            <a:endParaRPr lang="fa-IR" sz="2000" b="1" dirty="0">
              <a:cs typeface="B Nazanin" pitchFamily="2" charset="-78"/>
            </a:endParaRPr>
          </a:p>
        </p:txBody>
      </p:sp>
      <p:sp>
        <p:nvSpPr>
          <p:cNvPr id="4" name="Down Arrow 3"/>
          <p:cNvSpPr/>
          <p:nvPr/>
        </p:nvSpPr>
        <p:spPr>
          <a:xfrm>
            <a:off x="4374025" y="1924110"/>
            <a:ext cx="300881" cy="48920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8" name="TextBox 7"/>
          <p:cNvSpPr txBox="1"/>
          <p:nvPr/>
        </p:nvSpPr>
        <p:spPr>
          <a:xfrm>
            <a:off x="129612" y="2413314"/>
            <a:ext cx="8839200" cy="400110"/>
          </a:xfrm>
          <a:prstGeom prst="rect">
            <a:avLst/>
          </a:prstGeom>
          <a:noFill/>
        </p:spPr>
        <p:txBody>
          <a:bodyPr wrap="square" rtlCol="1">
            <a:spAutoFit/>
          </a:bodyPr>
          <a:lstStyle/>
          <a:p>
            <a:pPr marL="342900" indent="-342900" algn="ctr">
              <a:buFont typeface="Wingdings" pitchFamily="2" charset="2"/>
              <a:buChar char="q"/>
            </a:pPr>
            <a:r>
              <a:rPr lang="fa-IR" sz="2000" b="1" dirty="0" smtClean="0">
                <a:cs typeface="B Nazanin" pitchFamily="2" charset="-78"/>
              </a:rPr>
              <a:t>طرح تحقیق و ارزیابی و تفسیر شواهد افزایش خواهند یافت.</a:t>
            </a:r>
            <a:endParaRPr lang="fa-IR" sz="2000" b="1" dirty="0">
              <a:cs typeface="B Nazanin" pitchFamily="2" charset="-78"/>
            </a:endParaRPr>
          </a:p>
        </p:txBody>
      </p:sp>
      <p:sp>
        <p:nvSpPr>
          <p:cNvPr id="9" name="TextBox 8"/>
          <p:cNvSpPr txBox="1"/>
          <p:nvPr/>
        </p:nvSpPr>
        <p:spPr>
          <a:xfrm>
            <a:off x="152400" y="2849710"/>
            <a:ext cx="88392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بنابراین، طرح‌های موردی مقایسه‌ای و/یا طولی برای کسانی طراحی شود که دسترسی به منابع کافی و زمان دارند، بلکه، کسانی که برنامه موردی واحدی در مقیاس کوچک و کامل دارند و/ یا مطالعه مقدماتی کاوش‌گرانه‌ای دارند، این طرح را مناسب می‌‌دانند.</a:t>
            </a:r>
            <a:endParaRPr lang="fa-IR" sz="2000" b="1" dirty="0">
              <a:cs typeface="B Nazanin" pitchFamily="2" charset="-78"/>
            </a:endParaRPr>
          </a:p>
        </p:txBody>
      </p:sp>
      <p:sp>
        <p:nvSpPr>
          <p:cNvPr id="7" name="Horizontal Scroll 6"/>
          <p:cNvSpPr/>
          <p:nvPr/>
        </p:nvSpPr>
        <p:spPr>
          <a:xfrm>
            <a:off x="381000" y="3733800"/>
            <a:ext cx="8587812" cy="28956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pPr marL="285750" indent="-285750">
              <a:buFont typeface="Wingdings" pitchFamily="2" charset="2"/>
              <a:buChar char="q"/>
            </a:pPr>
            <a:r>
              <a:rPr lang="fa-IR" b="1" dirty="0" smtClean="0">
                <a:solidFill>
                  <a:schemeClr val="tx1"/>
                </a:solidFill>
                <a:cs typeface="B Nazanin" pitchFamily="2" charset="-78"/>
              </a:rPr>
              <a:t>نکته‌ی کلیدی8.2:</a:t>
            </a:r>
          </a:p>
          <a:p>
            <a:pPr marL="285750" indent="-285750">
              <a:buFont typeface="Wingdings" pitchFamily="2" charset="2"/>
              <a:buChar char="q"/>
            </a:pPr>
            <a:r>
              <a:rPr lang="fa-IR" b="1" dirty="0" smtClean="0">
                <a:solidFill>
                  <a:schemeClr val="tx1"/>
                </a:solidFill>
                <a:cs typeface="B Nazanin" pitchFamily="2" charset="-78"/>
              </a:rPr>
              <a:t>زمانی که طرح تحقیق برای یک برنامه مطالعه موردی تدوین می‌یابد، آشنایی با انواع مختلفی که ممکن است انتخاب شوند مهم است.</a:t>
            </a:r>
          </a:p>
          <a:p>
            <a:pPr marL="285750" indent="-285750">
              <a:buFont typeface="Wingdings" pitchFamily="2" charset="2"/>
              <a:buChar char="v"/>
            </a:pPr>
            <a:r>
              <a:rPr lang="fa-IR" b="1" dirty="0" smtClean="0">
                <a:solidFill>
                  <a:schemeClr val="tx1"/>
                </a:solidFill>
                <a:cs typeface="B Nazanin" pitchFamily="2" charset="-78"/>
              </a:rPr>
              <a:t>طرح موردی عرضی-مقطعی: یک مورد واحد در یک نقطه‌ی واحد در زمان مطالعه می‌شود.</a:t>
            </a:r>
          </a:p>
          <a:p>
            <a:pPr marL="285750" indent="-285750">
              <a:buFont typeface="Wingdings" pitchFamily="2" charset="2"/>
              <a:buChar char="v"/>
            </a:pPr>
            <a:r>
              <a:rPr lang="fa-IR" b="1" dirty="0" smtClean="0">
                <a:solidFill>
                  <a:schemeClr val="tx1"/>
                </a:solidFill>
                <a:cs typeface="B Nazanin" pitchFamily="2" charset="-78"/>
              </a:rPr>
              <a:t>طرح موردی مقایسه‌ای: بیشتر از یک مورد در یک نقطه‌ی واحد در زمان مطالعه می‌شود.</a:t>
            </a:r>
          </a:p>
          <a:p>
            <a:pPr marL="285750" indent="-285750">
              <a:buFont typeface="Wingdings" pitchFamily="2" charset="2"/>
              <a:buChar char="v"/>
            </a:pPr>
            <a:r>
              <a:rPr lang="fa-IR" b="1" dirty="0" smtClean="0">
                <a:solidFill>
                  <a:schemeClr val="tx1"/>
                </a:solidFill>
                <a:cs typeface="B Nazanin" pitchFamily="2" charset="-78"/>
              </a:rPr>
              <a:t>طرح موردی طولی: یک مورد واحد در دو زمان یا زمان‌های بیشتر در یک دوره مطالعه می‌شود.</a:t>
            </a:r>
            <a:endParaRPr lang="fa-IR" b="1" dirty="0">
              <a:solidFill>
                <a:schemeClr val="tx1"/>
              </a:solidFill>
              <a:cs typeface="B Nazanin" pitchFamily="2" charset="-78"/>
            </a:endParaRPr>
          </a:p>
        </p:txBody>
      </p:sp>
      <p:sp>
        <p:nvSpPr>
          <p:cNvPr id="11" name="Slide Number Placeholder 10"/>
          <p:cNvSpPr>
            <a:spLocks noGrp="1"/>
          </p:cNvSpPr>
          <p:nvPr>
            <p:ph type="sldNum" sz="quarter" idx="12"/>
          </p:nvPr>
        </p:nvSpPr>
        <p:spPr/>
        <p:txBody>
          <a:bodyPr/>
          <a:lstStyle/>
          <a:p>
            <a:fld id="{F1CCA958-2396-44DC-B994-AA3B02A54814}" type="slidenum">
              <a:rPr lang="fa-IR" smtClean="0"/>
              <a:t>19</a:t>
            </a:fld>
            <a:endParaRPr lang="fa-IR"/>
          </a:p>
        </p:txBody>
      </p:sp>
      <p:sp>
        <p:nvSpPr>
          <p:cNvPr id="12" name="Left Arrow 11">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22045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
        <p:nvSpPr>
          <p:cNvPr id="4" name="Slide Number Placeholder 3"/>
          <p:cNvSpPr>
            <a:spLocks noGrp="1"/>
          </p:cNvSpPr>
          <p:nvPr>
            <p:ph type="sldNum" sz="quarter" idx="12"/>
          </p:nvPr>
        </p:nvSpPr>
        <p:spPr/>
        <p:txBody>
          <a:bodyPr/>
          <a:lstStyle/>
          <a:p>
            <a:fld id="{F1CCA958-2396-44DC-B994-AA3B02A54814}" type="slidenum">
              <a:rPr lang="fa-IR" smtClean="0"/>
              <a:t>2</a:t>
            </a:fld>
            <a:endParaRPr lang="fa-IR"/>
          </a:p>
        </p:txBody>
      </p:sp>
      <p:pic>
        <p:nvPicPr>
          <p:cNvPr id="2050" name="Picture 2" descr="C:\Users\a\Picture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1139371"/>
            <a:ext cx="2129109" cy="646331"/>
          </a:xfrm>
          <a:prstGeom prst="rect">
            <a:avLst/>
          </a:prstGeom>
        </p:spPr>
        <p:txBody>
          <a:bodyPr wrap="none">
            <a:spAutoFit/>
          </a:bodyPr>
          <a:lstStyle/>
          <a:p>
            <a:r>
              <a:rPr lang="fa-IR" sz="3600" b="1" dirty="0">
                <a:ln w="12700">
                  <a:solidFill>
                    <a:schemeClr val="tx2">
                      <a:satMod val="155000"/>
                    </a:schemeClr>
                  </a:solidFill>
                  <a:prstDash val="solid"/>
                </a:ln>
                <a:effectLst>
                  <a:outerShdw blurRad="41275" dist="20320" dir="1800000" algn="tl" rotWithShape="0">
                    <a:srgbClr val="000000">
                      <a:alpha val="40000"/>
                    </a:srgbClr>
                  </a:outerShdw>
                </a:effectLst>
                <a:cs typeface="B Nazanin" pitchFamily="2" charset="-78"/>
              </a:rPr>
              <a:t>روش تحقیق</a:t>
            </a:r>
            <a:endParaRPr lang="fa-IR" sz="3600" dirty="0"/>
          </a:p>
        </p:txBody>
      </p:sp>
      <p:sp>
        <p:nvSpPr>
          <p:cNvPr id="6" name="Rectangle 5"/>
          <p:cNvSpPr/>
          <p:nvPr/>
        </p:nvSpPr>
        <p:spPr>
          <a:xfrm>
            <a:off x="2286000" y="2286000"/>
            <a:ext cx="6400800" cy="3046988"/>
          </a:xfrm>
          <a:prstGeom prst="rect">
            <a:avLst/>
          </a:prstGeom>
        </p:spPr>
        <p:txBody>
          <a:bodyPr wrap="square">
            <a:spAutoFit/>
          </a:bodyPr>
          <a:lstStyle/>
          <a:p>
            <a:pPr algn="ctr"/>
            <a:r>
              <a:rPr lang="fa-IR" sz="320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rPr>
              <a:t>موضوع:راهبرد تحقیق مطالعه موردی</a:t>
            </a:r>
            <a:endParaRPr lang="fa-IR" sz="320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endParaRPr>
          </a:p>
          <a:p>
            <a:pPr algn="ctr"/>
            <a:r>
              <a:rPr lang="fa-IR" sz="320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rPr>
              <a:t>استاد:دکتر بهرام</a:t>
            </a:r>
          </a:p>
          <a:p>
            <a:pPr algn="ctr"/>
            <a:endParaRPr lang="fa-IR" sz="320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endParaRPr>
          </a:p>
          <a:p>
            <a:pPr algn="ctr"/>
            <a:r>
              <a:rPr lang="fa-IR" sz="320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rPr>
              <a:t>ارائه کننده: </a:t>
            </a:r>
            <a:r>
              <a:rPr lang="fa-IR" sz="320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rPr>
              <a:t>فاطمه حیدری</a:t>
            </a:r>
          </a:p>
          <a:p>
            <a:pPr algn="ctr"/>
            <a:endParaRPr lang="fa-IR" sz="320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endParaRPr>
          </a:p>
          <a:p>
            <a:pPr algn="ctr"/>
            <a:r>
              <a:rPr lang="fa-IR" sz="320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rPr>
              <a:t>دی 90</a:t>
            </a:r>
            <a:endParaRPr lang="en-US" sz="320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B Nazanin" pitchFamily="2" charset="-78"/>
            </a:endParaRPr>
          </a:p>
        </p:txBody>
      </p:sp>
      <p:sp>
        <p:nvSpPr>
          <p:cNvPr id="8" name="TextBox 4"/>
          <p:cNvSpPr txBox="1">
            <a:spLocks noChangeArrowheads="1"/>
          </p:cNvSpPr>
          <p:nvPr/>
        </p:nvSpPr>
        <p:spPr bwMode="auto">
          <a:xfrm>
            <a:off x="3079885" y="5791200"/>
            <a:ext cx="5113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200" b="1" kern="1200">
                <a:solidFill>
                  <a:schemeClr val="tx1"/>
                </a:solidFill>
                <a:latin typeface="Tahoma" pitchFamily="34" charset="0"/>
                <a:ea typeface="+mn-ea"/>
                <a:cs typeface="+mn-cs"/>
              </a:defRPr>
            </a:lvl1pPr>
            <a:lvl2pPr marL="457200" algn="l" rtl="0" fontAlgn="base">
              <a:spcBef>
                <a:spcPct val="0"/>
              </a:spcBef>
              <a:spcAft>
                <a:spcPct val="0"/>
              </a:spcAft>
              <a:defRPr sz="1200" b="1" kern="1200">
                <a:solidFill>
                  <a:schemeClr val="tx1"/>
                </a:solidFill>
                <a:latin typeface="Tahoma" pitchFamily="34" charset="0"/>
                <a:ea typeface="+mn-ea"/>
                <a:cs typeface="+mn-cs"/>
              </a:defRPr>
            </a:lvl2pPr>
            <a:lvl3pPr marL="914400" algn="l" rtl="0" fontAlgn="base">
              <a:spcBef>
                <a:spcPct val="0"/>
              </a:spcBef>
              <a:spcAft>
                <a:spcPct val="0"/>
              </a:spcAft>
              <a:defRPr sz="1200" b="1" kern="1200">
                <a:solidFill>
                  <a:schemeClr val="tx1"/>
                </a:solidFill>
                <a:latin typeface="Tahoma" pitchFamily="34" charset="0"/>
                <a:ea typeface="+mn-ea"/>
                <a:cs typeface="+mn-cs"/>
              </a:defRPr>
            </a:lvl3pPr>
            <a:lvl4pPr marL="1371600" algn="l" rtl="0" fontAlgn="base">
              <a:spcBef>
                <a:spcPct val="0"/>
              </a:spcBef>
              <a:spcAft>
                <a:spcPct val="0"/>
              </a:spcAft>
              <a:defRPr sz="1200" b="1" kern="1200">
                <a:solidFill>
                  <a:schemeClr val="tx1"/>
                </a:solidFill>
                <a:latin typeface="Tahoma" pitchFamily="34" charset="0"/>
                <a:ea typeface="+mn-ea"/>
                <a:cs typeface="+mn-cs"/>
              </a:defRPr>
            </a:lvl4pPr>
            <a:lvl5pPr marL="1828800" algn="l" rtl="0" fontAlgn="base">
              <a:spcBef>
                <a:spcPct val="0"/>
              </a:spcBef>
              <a:spcAft>
                <a:spcPct val="0"/>
              </a:spcAft>
              <a:defRPr sz="1200" b="1" kern="1200">
                <a:solidFill>
                  <a:schemeClr val="tx1"/>
                </a:solidFill>
                <a:latin typeface="Tahoma" pitchFamily="34" charset="0"/>
                <a:ea typeface="+mn-ea"/>
                <a:cs typeface="+mn-cs"/>
              </a:defRPr>
            </a:lvl5pPr>
            <a:lvl6pPr marL="2286000" algn="l" defTabSz="914400" rtl="0" eaLnBrk="1" latinLnBrk="0" hangingPunct="1">
              <a:defRPr sz="1200" b="1" kern="1200">
                <a:solidFill>
                  <a:schemeClr val="tx1"/>
                </a:solidFill>
                <a:latin typeface="Tahoma" pitchFamily="34" charset="0"/>
                <a:ea typeface="+mn-ea"/>
                <a:cs typeface="+mn-cs"/>
              </a:defRPr>
            </a:lvl6pPr>
            <a:lvl7pPr marL="2743200" algn="l" defTabSz="914400" rtl="0" eaLnBrk="1" latinLnBrk="0" hangingPunct="1">
              <a:defRPr sz="1200" b="1" kern="1200">
                <a:solidFill>
                  <a:schemeClr val="tx1"/>
                </a:solidFill>
                <a:latin typeface="Tahoma" pitchFamily="34" charset="0"/>
                <a:ea typeface="+mn-ea"/>
                <a:cs typeface="+mn-cs"/>
              </a:defRPr>
            </a:lvl7pPr>
            <a:lvl8pPr marL="3200400" algn="l" defTabSz="914400" rtl="0" eaLnBrk="1" latinLnBrk="0" hangingPunct="1">
              <a:defRPr sz="1200" b="1" kern="1200">
                <a:solidFill>
                  <a:schemeClr val="tx1"/>
                </a:solidFill>
                <a:latin typeface="Tahoma" pitchFamily="34" charset="0"/>
                <a:ea typeface="+mn-ea"/>
                <a:cs typeface="+mn-cs"/>
              </a:defRPr>
            </a:lvl8pPr>
            <a:lvl9pPr marL="3657600" algn="l" defTabSz="914400" rtl="0" eaLnBrk="1" latinLnBrk="0" hangingPunct="1">
              <a:defRPr sz="1200" b="1" kern="1200">
                <a:solidFill>
                  <a:schemeClr val="tx1"/>
                </a:solidFill>
                <a:latin typeface="Tahoma" pitchFamily="34" charset="0"/>
                <a:ea typeface="+mn-ea"/>
                <a:cs typeface="+mn-cs"/>
              </a:defRPr>
            </a:lvl9pPr>
          </a:lstStyle>
          <a:p>
            <a:pPr algn="ctr" rtl="1" eaLnBrk="1" hangingPunct="1"/>
            <a:r>
              <a:rPr lang="fa-IR" sz="1800" dirty="0">
                <a:cs typeface="B Titr" pitchFamily="2" charset="-78"/>
              </a:rPr>
              <a:t> برای دریافت قالب های بیشتر به سایت زیر مراجعه کنید</a:t>
            </a:r>
          </a:p>
          <a:p>
            <a:pPr algn="ctr" rtl="1" eaLnBrk="1" hangingPunct="1"/>
            <a:r>
              <a:rPr lang="en-US" sz="1800" dirty="0">
                <a:cs typeface="B Titr" pitchFamily="2" charset="-78"/>
                <a:hlinkClick r:id="rId3"/>
              </a:rPr>
              <a:t>www.Kharazmi-Statistics.ir</a:t>
            </a:r>
            <a:endParaRPr lang="en-US" sz="1800" dirty="0"/>
          </a:p>
        </p:txBody>
      </p:sp>
    </p:spTree>
    <p:extLst>
      <p:ext uri="{BB962C8B-B14F-4D97-AF65-F5344CB8AC3E}">
        <p14:creationId xmlns:p14="http://schemas.microsoft.com/office/powerpoint/2010/main" val="888156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7410"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r>
              <a:rPr lang="fa-IR" sz="2400" b="1" dirty="0" smtClean="0">
                <a:cs typeface="B Nazanin" pitchFamily="2" charset="-78"/>
              </a:rPr>
              <a:t>نقش پژوهشگر پژوهش موردی(</a:t>
            </a:r>
            <a:r>
              <a:rPr lang="fa-IR" sz="1400" b="1" dirty="0" smtClean="0">
                <a:cs typeface="B Nazanin" pitchFamily="2" charset="-78"/>
              </a:rPr>
              <a:t>جری </a:t>
            </a:r>
            <a:r>
              <a:rPr lang="fa-IR" sz="1400" b="1" dirty="0">
                <a:cs typeface="B Nazanin" pitchFamily="2" charset="-78"/>
              </a:rPr>
              <a:t>آر.تامس و جک کی. نلسون </a:t>
            </a:r>
            <a:r>
              <a:rPr lang="fa-IR" sz="1400" b="1" dirty="0" smtClean="0">
                <a:cs typeface="B Nazanin" pitchFamily="2" charset="-78"/>
              </a:rPr>
              <a:t>،ترجمه، علی </a:t>
            </a:r>
            <a:r>
              <a:rPr lang="fa-IR" sz="1400" b="1" dirty="0">
                <a:cs typeface="B Nazanin" pitchFamily="2" charset="-78"/>
              </a:rPr>
              <a:t>محمد امیر </a:t>
            </a:r>
            <a:r>
              <a:rPr lang="fa-IR" sz="1400" b="1" dirty="0" smtClean="0">
                <a:cs typeface="B Nazanin" pitchFamily="2" charset="-78"/>
              </a:rPr>
              <a:t>تاش)</a:t>
            </a:r>
            <a:endParaRPr lang="fa-IR" sz="1400" b="1" dirty="0">
              <a:cs typeface="B Nazanin" pitchFamily="2" charset="-78"/>
            </a:endParaRPr>
          </a:p>
        </p:txBody>
      </p:sp>
      <p:sp>
        <p:nvSpPr>
          <p:cNvPr id="6" name="TextBox 5"/>
          <p:cNvSpPr txBox="1"/>
          <p:nvPr/>
        </p:nvSpPr>
        <p:spPr>
          <a:xfrm>
            <a:off x="152400" y="1524000"/>
            <a:ext cx="89916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محققان پژوهش‌های موردی و کمی، نقش‌های همانندی را در طراحی و برنامه‌ریزی پژوهش انجام می‌دهند. </a:t>
            </a:r>
            <a:endParaRPr lang="fa-IR" sz="2000" b="1" dirty="0">
              <a:cs typeface="B Nazanin" pitchFamily="2" charset="-78"/>
            </a:endParaRPr>
          </a:p>
        </p:txBody>
      </p:sp>
      <p:sp>
        <p:nvSpPr>
          <p:cNvPr id="7" name="TextBox 6"/>
          <p:cNvSpPr txBox="1"/>
          <p:nvPr/>
        </p:nvSpPr>
        <p:spPr>
          <a:xfrm>
            <a:off x="114300" y="2384286"/>
            <a:ext cx="89916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محققان موافقت اداری لازم را به دست آورده و مجوز انجام پژوهش را از محل یا محل‌های که در آن‌ها پژوهش صورت خواهد گرفت، اخذ می‌کنند.</a:t>
            </a:r>
            <a:endParaRPr lang="fa-IR" sz="2000" b="1" dirty="0">
              <a:cs typeface="B Nazanin" pitchFamily="2" charset="-78"/>
            </a:endParaRPr>
          </a:p>
        </p:txBody>
      </p:sp>
      <p:sp>
        <p:nvSpPr>
          <p:cNvPr id="8" name="TextBox 7"/>
          <p:cNvSpPr txBox="1"/>
          <p:nvPr/>
        </p:nvSpPr>
        <p:spPr>
          <a:xfrm>
            <a:off x="76200" y="3244572"/>
            <a:ext cx="8991600" cy="400110"/>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با وجود این، هنگام جمع‌آوری داده‌ها نقش‌های آن‌ها کاملا متفاوت خواهد بود.</a:t>
            </a:r>
            <a:endParaRPr lang="fa-IR" sz="2000" b="1" dirty="0">
              <a:cs typeface="B Nazanin" pitchFamily="2" charset="-78"/>
            </a:endParaRPr>
          </a:p>
        </p:txBody>
      </p:sp>
      <p:sp>
        <p:nvSpPr>
          <p:cNvPr id="9" name="TextBox 8"/>
          <p:cNvSpPr txBox="1"/>
          <p:nvPr/>
        </p:nvSpPr>
        <p:spPr>
          <a:xfrm>
            <a:off x="76200" y="3937822"/>
            <a:ext cx="89916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پژوهشگران کمی روش‌های معینی برای جمع‌آوری و تجزیه و تحلیل داده‌ها به کارمی‌برند.آن‌ها تمایل دارند که نقش محدودی درگردآوری داده‌ها داشته باشند یا حتی ممکن است از دستیارانی برای این منظور استفاده کنند.</a:t>
            </a:r>
            <a:endParaRPr lang="fa-IR" sz="2000" b="1" dirty="0">
              <a:cs typeface="B Nazanin" pitchFamily="2" charset="-78"/>
            </a:endParaRPr>
          </a:p>
        </p:txBody>
      </p:sp>
      <p:sp>
        <p:nvSpPr>
          <p:cNvPr id="11" name="TextBox 10"/>
          <p:cNvSpPr txBox="1"/>
          <p:nvPr/>
        </p:nvSpPr>
        <p:spPr>
          <a:xfrm>
            <a:off x="21771" y="5353595"/>
            <a:ext cx="89916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نقش پژوهشگران تحقیقات موردی در جمع‌آوری داده‌ها پیچیده‌تراست. پژوهشگر، اصلی‌ترین وسیله اندازه‌گیری است به این معنی که اطلاعات لازم را جمع‌آوری کرده و شخصا با پدیده مورد پژوهش ارتباط برقرارمی‌کند.</a:t>
            </a:r>
            <a:endParaRPr lang="fa-IR" sz="2000" b="1" dirty="0">
              <a:cs typeface="B Nazanin" pitchFamily="2" charset="-78"/>
            </a:endParaRPr>
          </a:p>
        </p:txBody>
      </p:sp>
      <p:sp>
        <p:nvSpPr>
          <p:cNvPr id="12" name="Slide Number Placeholder 11"/>
          <p:cNvSpPr>
            <a:spLocks noGrp="1"/>
          </p:cNvSpPr>
          <p:nvPr>
            <p:ph type="sldNum" sz="quarter" idx="12"/>
          </p:nvPr>
        </p:nvSpPr>
        <p:spPr/>
        <p:txBody>
          <a:bodyPr/>
          <a:lstStyle/>
          <a:p>
            <a:fld id="{F1CCA958-2396-44DC-B994-AA3B02A54814}" type="slidenum">
              <a:rPr lang="fa-IR" smtClean="0"/>
              <a:t>20</a:t>
            </a:fld>
            <a:endParaRPr lang="fa-IR"/>
          </a:p>
        </p:txBody>
      </p:sp>
    </p:spTree>
    <p:extLst>
      <p:ext uri="{BB962C8B-B14F-4D97-AF65-F5344CB8AC3E}">
        <p14:creationId xmlns:p14="http://schemas.microsoft.com/office/powerpoint/2010/main" val="2253411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8434"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r>
              <a:rPr lang="fa-IR" sz="2400" b="1" dirty="0" smtClean="0">
                <a:cs typeface="B Nazanin" pitchFamily="2" charset="-78"/>
              </a:rPr>
              <a:t>نقش پژوهشگر پژوهش موردی(</a:t>
            </a:r>
            <a:r>
              <a:rPr lang="fa-IR" sz="1400" b="1" dirty="0" smtClean="0">
                <a:cs typeface="B Nazanin" pitchFamily="2" charset="-78"/>
              </a:rPr>
              <a:t>جری </a:t>
            </a:r>
            <a:r>
              <a:rPr lang="fa-IR" sz="1400" b="1" dirty="0">
                <a:cs typeface="B Nazanin" pitchFamily="2" charset="-78"/>
              </a:rPr>
              <a:t>آر.تامس و جک کی. نلسون </a:t>
            </a:r>
            <a:r>
              <a:rPr lang="fa-IR" sz="1400" b="1" dirty="0" smtClean="0">
                <a:cs typeface="B Nazanin" pitchFamily="2" charset="-78"/>
              </a:rPr>
              <a:t>،ترجمه، علی </a:t>
            </a:r>
            <a:r>
              <a:rPr lang="fa-IR" sz="1400" b="1" dirty="0">
                <a:cs typeface="B Nazanin" pitchFamily="2" charset="-78"/>
              </a:rPr>
              <a:t>محمد امیر </a:t>
            </a:r>
            <a:r>
              <a:rPr lang="fa-IR" sz="1400" b="1" dirty="0" smtClean="0">
                <a:cs typeface="B Nazanin" pitchFamily="2" charset="-78"/>
              </a:rPr>
              <a:t>تاش،1390)</a:t>
            </a:r>
            <a:endParaRPr lang="fa-IR" sz="1400" b="1" dirty="0">
              <a:cs typeface="B Nazanin" pitchFamily="2" charset="-78"/>
            </a:endParaRPr>
          </a:p>
        </p:txBody>
      </p:sp>
      <p:sp>
        <p:nvSpPr>
          <p:cNvPr id="6" name="TextBox 5"/>
          <p:cNvSpPr txBox="1"/>
          <p:nvPr/>
        </p:nvSpPr>
        <p:spPr>
          <a:xfrm>
            <a:off x="533400" y="1523999"/>
            <a:ext cx="84582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بنابراین پژوهشگر علاقه‌مند است تعامل نزدیکی با افراد مشارکت کننده داشته باشد ودر رویداد‌های اجتماعی محیط واقعی آن‌ها شرکت کند.</a:t>
            </a:r>
            <a:endParaRPr lang="fa-IR" sz="2000" b="1" dirty="0">
              <a:cs typeface="B Nazanin" pitchFamily="2" charset="-78"/>
            </a:endParaRPr>
          </a:p>
        </p:txBody>
      </p:sp>
      <p:sp>
        <p:nvSpPr>
          <p:cNvPr id="8" name="TextBox 7"/>
          <p:cNvSpPr txBox="1"/>
          <p:nvPr/>
        </p:nvSpPr>
        <p:spPr>
          <a:xfrm>
            <a:off x="562429" y="2613366"/>
            <a:ext cx="84582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شیوه‌های استانداردشده معدودی برای این منظور وجود دارد. همچنین شیوه‌های جمع‌آوری اندکی وجود دارد که بتوان قبل از جمع‌آوری داده‌ها آن‌ها را تعیین کرد.</a:t>
            </a:r>
            <a:endParaRPr lang="fa-IR" sz="2000" b="1" dirty="0">
              <a:cs typeface="B Nazanin" pitchFamily="2" charset="-78"/>
            </a:endParaRPr>
          </a:p>
        </p:txBody>
      </p:sp>
      <p:sp>
        <p:nvSpPr>
          <p:cNvPr id="9" name="Slide Number Placeholder 8"/>
          <p:cNvSpPr>
            <a:spLocks noGrp="1"/>
          </p:cNvSpPr>
          <p:nvPr>
            <p:ph type="sldNum" sz="quarter" idx="12"/>
          </p:nvPr>
        </p:nvSpPr>
        <p:spPr/>
        <p:txBody>
          <a:bodyPr/>
          <a:lstStyle/>
          <a:p>
            <a:fld id="{F1CCA958-2396-44DC-B994-AA3B02A54814}" type="slidenum">
              <a:rPr lang="fa-IR" smtClean="0"/>
              <a:t>21</a:t>
            </a:fld>
            <a:endParaRPr lang="fa-IR"/>
          </a:p>
        </p:txBody>
      </p:sp>
      <p:sp>
        <p:nvSpPr>
          <p:cNvPr id="10" name="Left Arrow 9">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21638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9458"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smtClean="0">
                <a:cs typeface="B Nazanin" pitchFamily="2" charset="-78"/>
              </a:rPr>
              <a:t>آماده‌سازی پروتکل مطالعه موردی</a:t>
            </a:r>
            <a:endParaRPr lang="fa-IR" sz="2400" b="1" dirty="0">
              <a:cs typeface="B Nazanin" pitchFamily="2" charset="-78"/>
            </a:endParaRPr>
          </a:p>
        </p:txBody>
      </p:sp>
      <p:sp>
        <p:nvSpPr>
          <p:cNvPr id="6" name="TextBox 5"/>
          <p:cNvSpPr txBox="1"/>
          <p:nvPr/>
        </p:nvSpPr>
        <p:spPr>
          <a:xfrm>
            <a:off x="0" y="1436913"/>
            <a:ext cx="91440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آنچه واقعا باعث مطالعه موردی موثر می‌شوداعمال مقدماتی از بخش فعلی و حقیقی و جمع‌آوری شواهد و مدارک است.</a:t>
            </a:r>
            <a:endParaRPr lang="fa-IR" sz="2000" b="1" dirty="0">
              <a:cs typeface="B Nazanin" pitchFamily="2" charset="-78"/>
            </a:endParaRPr>
          </a:p>
        </p:txBody>
      </p:sp>
      <p:sp>
        <p:nvSpPr>
          <p:cNvPr id="7" name="TextBox 6"/>
          <p:cNvSpPr txBox="1"/>
          <p:nvPr/>
        </p:nvSpPr>
        <p:spPr>
          <a:xfrm>
            <a:off x="-7257" y="2025707"/>
            <a:ext cx="91440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برای موفق شدن، نیاز به تدوین یک پروتکل مطالعه موردی است که اجازه دهد در مورد هدف مطالعه، هرگونه مشکلات پیش‌بینی شده، مکانیسم‌هایی که این یافته‌ها را جمع‌آوری خواهد کردو توضیحات و توصیفات چگونگی مطالعه‌ای که شکل گرفته و قابل تفسیراست، یادآوری‌هایی را شامل شود.</a:t>
            </a:r>
            <a:endParaRPr lang="fa-IR" sz="2000" b="1" dirty="0">
              <a:cs typeface="B Nazanin" pitchFamily="2" charset="-78"/>
            </a:endParaRPr>
          </a:p>
        </p:txBody>
      </p:sp>
      <p:sp>
        <p:nvSpPr>
          <p:cNvPr id="8" name="TextBox 7"/>
          <p:cNvSpPr txBox="1"/>
          <p:nvPr/>
        </p:nvSpPr>
        <p:spPr>
          <a:xfrm>
            <a:off x="-25400" y="3193770"/>
            <a:ext cx="91440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برای شروع، پروتکل مطالعه موردی باید شامل یک مرور کلی از برنامه شود.این باید شامل اهداف برنامه و هر گونه مسائل مربوط به پروتکل مورد مطالعه باشد.</a:t>
            </a:r>
            <a:endParaRPr lang="fa-IR" sz="2000" b="1" dirty="0">
              <a:cs typeface="B Nazanin" pitchFamily="2" charset="-78"/>
            </a:endParaRPr>
          </a:p>
        </p:txBody>
      </p:sp>
      <p:sp>
        <p:nvSpPr>
          <p:cNvPr id="9" name="TextBox 8"/>
          <p:cNvSpPr txBox="1"/>
          <p:nvPr/>
        </p:nvSpPr>
        <p:spPr>
          <a:xfrm>
            <a:off x="-25400" y="4191000"/>
            <a:ext cx="91440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عواملی مانند محدوده‌ی مطالعه موردی که نیاز به گنجاییده‌شدن در تعریف میزان مطالعه مورد نیاز دارند.</a:t>
            </a:r>
            <a:endParaRPr lang="fa-IR" sz="2000" b="1" dirty="0">
              <a:cs typeface="B Nazanin" pitchFamily="2" charset="-78"/>
            </a:endParaRPr>
          </a:p>
        </p:txBody>
      </p:sp>
      <p:sp>
        <p:nvSpPr>
          <p:cNvPr id="10" name="TextBox 9"/>
          <p:cNvSpPr txBox="1"/>
          <p:nvPr/>
        </p:nvSpPr>
        <p:spPr>
          <a:xfrm>
            <a:off x="-61686" y="4953000"/>
            <a:ext cx="9144000" cy="1323439"/>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تحلیل بازیکنان، شرایط و شواهد کلیدی، کمک می‌کند تا محقق برای اطمینان از آن‌ها بر«درون» مورد و سوال پژوهشی مناسب متمرکزشود.این مورد هم‌چنین به توصیف«رویدادهای بحرانی» با یک چهارچوب محکم‌ترکمک خواهد کردکه در غیر اینصورت برای تفسیرو درک کردن ممکن است مشکل باشد.</a:t>
            </a:r>
            <a:endParaRPr lang="fa-IR" sz="2000" b="1" dirty="0">
              <a:cs typeface="B Nazanin" pitchFamily="2" charset="-78"/>
            </a:endParaRPr>
          </a:p>
        </p:txBody>
      </p:sp>
      <p:sp>
        <p:nvSpPr>
          <p:cNvPr id="12" name="Slide Number Placeholder 11"/>
          <p:cNvSpPr>
            <a:spLocks noGrp="1"/>
          </p:cNvSpPr>
          <p:nvPr>
            <p:ph type="sldNum" sz="quarter" idx="12"/>
          </p:nvPr>
        </p:nvSpPr>
        <p:spPr/>
        <p:txBody>
          <a:bodyPr/>
          <a:lstStyle/>
          <a:p>
            <a:fld id="{F1CCA958-2396-44DC-B994-AA3B02A54814}" type="slidenum">
              <a:rPr lang="fa-IR" smtClean="0"/>
              <a:t>22</a:t>
            </a:fld>
            <a:endParaRPr lang="fa-IR"/>
          </a:p>
        </p:txBody>
      </p:sp>
    </p:spTree>
    <p:extLst>
      <p:ext uri="{BB962C8B-B14F-4D97-AF65-F5344CB8AC3E}">
        <p14:creationId xmlns:p14="http://schemas.microsoft.com/office/powerpoint/2010/main" val="2935801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48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1CCA958-2396-44DC-B994-AA3B02A54814}" type="slidenum">
              <a:rPr lang="fa-IR" smtClean="0"/>
              <a:t>23</a:t>
            </a:fld>
            <a:endParaRPr lang="fa-IR"/>
          </a:p>
        </p:txBody>
      </p:sp>
      <p:sp>
        <p:nvSpPr>
          <p:cNvPr id="8" name="TextBox 7"/>
          <p:cNvSpPr txBox="1"/>
          <p:nvPr/>
        </p:nvSpPr>
        <p:spPr>
          <a:xfrm>
            <a:off x="381000" y="304800"/>
            <a:ext cx="8458200" cy="461665"/>
          </a:xfrm>
          <a:prstGeom prst="rect">
            <a:avLst/>
          </a:prstGeom>
          <a:noFill/>
        </p:spPr>
        <p:txBody>
          <a:bodyPr wrap="square" rtlCol="1">
            <a:spAutoFit/>
          </a:bodyPr>
          <a:lstStyle/>
          <a:p>
            <a:pPr algn="ctr"/>
            <a:r>
              <a:rPr lang="fa-IR" sz="2400" b="1" dirty="0" smtClean="0">
                <a:cs typeface="B Nazanin" pitchFamily="2" charset="-78"/>
              </a:rPr>
              <a:t>آماده‌سازی پروتکل مطالعه موردی</a:t>
            </a:r>
            <a:endParaRPr lang="fa-IR" sz="2400" b="1" dirty="0">
              <a:cs typeface="B Nazanin" pitchFamily="2" charset="-78"/>
            </a:endParaRPr>
          </a:p>
        </p:txBody>
      </p:sp>
      <p:sp>
        <p:nvSpPr>
          <p:cNvPr id="9" name="TextBox 8"/>
          <p:cNvSpPr txBox="1"/>
          <p:nvPr/>
        </p:nvSpPr>
        <p:spPr>
          <a:xfrm>
            <a:off x="537029" y="1447800"/>
            <a:ext cx="84582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اطلاعات زمینه‌ای مربوط به مورد بیشتر می‌تواند به شکل دادن پروتکل مورد مطالعه و هم‌چنین به شکل‌دادن اهداف متمرکزشده کمک کند.</a:t>
            </a:r>
            <a:endParaRPr lang="fa-IR" sz="2000" b="1" dirty="0">
              <a:cs typeface="B Nazanin" pitchFamily="2" charset="-78"/>
            </a:endParaRPr>
          </a:p>
        </p:txBody>
      </p:sp>
      <p:sp>
        <p:nvSpPr>
          <p:cNvPr id="10" name="TextBox 9"/>
          <p:cNvSpPr txBox="1"/>
          <p:nvPr/>
        </p:nvSpPr>
        <p:spPr>
          <a:xfrm>
            <a:off x="537029" y="2311715"/>
            <a:ext cx="84582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چنین اطلاعاتی ممکن است در تدوین یک دلیل منطقی برای انتخاب سایت/ مورد، گزاره انتخاب خوبی باشد و یا فرضیه‌ای باشد که می‌تواند مورد آزمایش قرار گیرد و یا شاید ارتباط نظری و یا خط‌مشی گسترده تری در پرس وجو به وجود آورد.</a:t>
            </a:r>
            <a:endParaRPr lang="fa-IR" sz="2000" b="1" dirty="0">
              <a:cs typeface="B Nazanin" pitchFamily="2" charset="-78"/>
            </a:endParaRPr>
          </a:p>
        </p:txBody>
      </p:sp>
      <p:sp>
        <p:nvSpPr>
          <p:cNvPr id="11" name="TextBox 10"/>
          <p:cNvSpPr txBox="1"/>
          <p:nvPr/>
        </p:nvSpPr>
        <p:spPr>
          <a:xfrm>
            <a:off x="537029" y="3425686"/>
            <a:ext cx="84582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این اطلاعات پژوهشگر را با یک مرجع طی جمع‌آوری داده‌ها و جدا از محقق در «از دست‌دادن راه‌شان» ارائه می‌دهد درحالی که شواهد و مدارک در حال جمع‌آوری است.</a:t>
            </a:r>
            <a:endParaRPr lang="fa-IR" sz="2000" b="1" dirty="0">
              <a:cs typeface="B Nazanin" pitchFamily="2" charset="-78"/>
            </a:endParaRPr>
          </a:p>
        </p:txBody>
      </p:sp>
      <p:sp>
        <p:nvSpPr>
          <p:cNvPr id="12" name="TextBox 11"/>
          <p:cNvSpPr txBox="1"/>
          <p:nvPr/>
        </p:nvSpPr>
        <p:spPr>
          <a:xfrm>
            <a:off x="537029" y="4250001"/>
            <a:ext cx="84582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ماهیت رویکرد مطالعه موردی یک شیوه‌ی میدانی(زمینه‌ای)است، بنابراین به دست ‌آوردن مجوز دسترسی به حیطه و مطالعه حیاتی است.</a:t>
            </a:r>
            <a:endParaRPr lang="fa-IR" sz="2000" b="1" dirty="0">
              <a:cs typeface="B Nazanin" pitchFamily="2" charset="-78"/>
            </a:endParaRPr>
          </a:p>
        </p:txBody>
      </p:sp>
      <p:sp>
        <p:nvSpPr>
          <p:cNvPr id="13" name="TextBox 12"/>
          <p:cNvSpPr txBox="1"/>
          <p:nvPr/>
        </p:nvSpPr>
        <p:spPr>
          <a:xfrm>
            <a:off x="537029" y="5110287"/>
            <a:ext cx="84582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محقق ممکن است نیاز به تولید اسناد ومدارک پیش از هرگونه ورود رسمی به مورد، داشته باشد، بنابراین مطمئن شوید که این موردها آماده شدند مهم است.</a:t>
            </a:r>
            <a:endParaRPr lang="fa-IR" sz="2000" b="1" dirty="0">
              <a:cs typeface="B Nazanin" pitchFamily="2" charset="-78"/>
            </a:endParaRPr>
          </a:p>
        </p:txBody>
      </p:sp>
    </p:spTree>
    <p:extLst>
      <p:ext uri="{BB962C8B-B14F-4D97-AF65-F5344CB8AC3E}">
        <p14:creationId xmlns:p14="http://schemas.microsoft.com/office/powerpoint/2010/main" val="239526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1506" name="Picture 2" descr="C:\Users\a\Pictures\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1CCA958-2396-44DC-B994-AA3B02A54814}" type="slidenum">
              <a:rPr lang="fa-IR" smtClean="0"/>
              <a:t>24</a:t>
            </a:fld>
            <a:endParaRPr lang="fa-IR"/>
          </a:p>
        </p:txBody>
      </p:sp>
      <p:sp>
        <p:nvSpPr>
          <p:cNvPr id="8" name="TextBox 7"/>
          <p:cNvSpPr txBox="1"/>
          <p:nvPr/>
        </p:nvSpPr>
        <p:spPr>
          <a:xfrm>
            <a:off x="381000" y="304800"/>
            <a:ext cx="8458200" cy="461665"/>
          </a:xfrm>
          <a:prstGeom prst="rect">
            <a:avLst/>
          </a:prstGeom>
          <a:noFill/>
        </p:spPr>
        <p:txBody>
          <a:bodyPr wrap="square" rtlCol="1">
            <a:spAutoFit/>
          </a:bodyPr>
          <a:lstStyle/>
          <a:p>
            <a:pPr algn="ctr"/>
            <a:r>
              <a:rPr lang="fa-IR" sz="2400" b="1" dirty="0" smtClean="0">
                <a:cs typeface="B Nazanin" pitchFamily="2" charset="-78"/>
              </a:rPr>
              <a:t>آماده‌سازی پروتکل مطالعه موردی</a:t>
            </a:r>
            <a:endParaRPr lang="fa-IR" sz="2400" b="1" dirty="0">
              <a:cs typeface="B Nazanin" pitchFamily="2" charset="-78"/>
            </a:endParaRPr>
          </a:p>
        </p:txBody>
      </p:sp>
      <p:sp>
        <p:nvSpPr>
          <p:cNvPr id="9" name="TextBox 8"/>
          <p:cNvSpPr txBox="1"/>
          <p:nvPr/>
        </p:nvSpPr>
        <p:spPr>
          <a:xfrm>
            <a:off x="-29029" y="1398972"/>
            <a:ext cx="91440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محقق  دست کم به ارائه یک طرح کلی از پروتکل مطالعه موردی، همراه با مدارک تایید شده اخلاقی نیاز دارد.</a:t>
            </a:r>
            <a:endParaRPr lang="fa-IR" sz="2000" b="1" dirty="0">
              <a:cs typeface="B Nazanin" pitchFamily="2" charset="-78"/>
            </a:endParaRPr>
          </a:p>
        </p:txBody>
      </p:sp>
      <p:sp>
        <p:nvSpPr>
          <p:cNvPr id="10" name="TextBox 9"/>
          <p:cNvSpPr txBox="1"/>
          <p:nvPr/>
        </p:nvSpPr>
        <p:spPr>
          <a:xfrm>
            <a:off x="533400" y="2286000"/>
            <a:ext cx="84582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اصل و اساس بیشتر ممکن است در قالب یک  سند اطلاعیه‌ی ناظر(استادراهنما) باشد، که جمع‌آوری دقیق داده‌ها و فرم رضایت آگاهانه ممکن است مورد نیاز باشد.</a:t>
            </a:r>
            <a:endParaRPr lang="fa-IR" sz="2000" b="1" dirty="0">
              <a:cs typeface="B Nazanin" pitchFamily="2" charset="-78"/>
            </a:endParaRPr>
          </a:p>
        </p:txBody>
      </p:sp>
      <p:sp>
        <p:nvSpPr>
          <p:cNvPr id="11" name="TextBox 10"/>
          <p:cNvSpPr txBox="1"/>
          <p:nvPr/>
        </p:nvSpPr>
        <p:spPr>
          <a:xfrm>
            <a:off x="76200" y="3450771"/>
            <a:ext cx="9038771" cy="1323439"/>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داشتن منابع کافی در مکان پیش از هرگونه جمع‌آوری داده‌ها در زمینه، برترین است دسترسی‌داشتن به کامپیوتر‌های شخصی ، ابزار‌های نوشتن، کاغذ، دستگاه ضبط صوت، دستگاه‌های ضبط ویدئویی، مکان‌های آرام برای نوشتن یادداشت‌های خصوصی در سایت، همه‌، ملاحظات مهمی‌ برای ثبت شواهد موثر و موردنیاز در پروتکل لازم است. </a:t>
            </a:r>
            <a:endParaRPr lang="fa-IR" sz="2000" b="1" dirty="0">
              <a:cs typeface="B Nazanin" pitchFamily="2" charset="-78"/>
            </a:endParaRPr>
          </a:p>
        </p:txBody>
      </p:sp>
    </p:spTree>
    <p:extLst>
      <p:ext uri="{BB962C8B-B14F-4D97-AF65-F5344CB8AC3E}">
        <p14:creationId xmlns:p14="http://schemas.microsoft.com/office/powerpoint/2010/main" val="3622681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fld id="{F1CCA958-2396-44DC-B994-AA3B02A54814}" type="slidenum">
              <a:rPr lang="fa-IR" smtClean="0"/>
              <a:t>25</a:t>
            </a:fld>
            <a:endParaRPr lang="fa-IR"/>
          </a:p>
        </p:txBody>
      </p:sp>
      <p:pic>
        <p:nvPicPr>
          <p:cNvPr id="2050"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304800"/>
            <a:ext cx="8458200" cy="461665"/>
          </a:xfrm>
          <a:prstGeom prst="rect">
            <a:avLst/>
          </a:prstGeom>
          <a:noFill/>
        </p:spPr>
        <p:txBody>
          <a:bodyPr wrap="square" rtlCol="1">
            <a:spAutoFit/>
          </a:bodyPr>
          <a:lstStyle/>
          <a:p>
            <a:pPr algn="ctr"/>
            <a:r>
              <a:rPr lang="fa-IR" sz="2400" b="1" dirty="0" smtClean="0">
                <a:cs typeface="B Nazanin" pitchFamily="2" charset="-78"/>
              </a:rPr>
              <a:t>آماده‌سازی پروتکل مطالعه موردی</a:t>
            </a:r>
            <a:endParaRPr lang="fa-IR" sz="2400" b="1" dirty="0">
              <a:cs typeface="B Nazanin" pitchFamily="2" charset="-78"/>
            </a:endParaRPr>
          </a:p>
        </p:txBody>
      </p:sp>
      <p:sp>
        <p:nvSpPr>
          <p:cNvPr id="7" name="TextBox 6"/>
          <p:cNvSpPr txBox="1"/>
          <p:nvPr/>
        </p:nvSpPr>
        <p:spPr>
          <a:xfrm>
            <a:off x="671285" y="1524000"/>
            <a:ext cx="84582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به یاد داشته باشید، رویداد‌ها و فرصت‌ها ممکن است به صورت پراکنده درطول زمان به وجودآیند، بنابراین فراهم‌آوردن مطالعه موردی می‌تواند یک تفاوت واقعی را در کمیت و کیفیت شواهد بوجودآورد.</a:t>
            </a:r>
            <a:endParaRPr lang="fa-IR" sz="2000" b="1" dirty="0">
              <a:cs typeface="B Nazanin" pitchFamily="2" charset="-78"/>
            </a:endParaRPr>
          </a:p>
        </p:txBody>
      </p:sp>
      <p:sp>
        <p:nvSpPr>
          <p:cNvPr id="8" name="TextBox 7"/>
          <p:cNvSpPr txBox="1"/>
          <p:nvPr/>
        </p:nvSpPr>
        <p:spPr>
          <a:xfrm>
            <a:off x="533400" y="2917539"/>
            <a:ext cx="84582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که درصورت امکان ، انتظارمی‌رود یک برنامه‌ی واضح و روشن از فعالیت‌های جمع‌آوری داده در دوره‌ی مشخصی از زمان تکمیل شودو می‌تواند به برنامه پیشرو کمک کندو زمان ومنابع فیزیکی بطورمقعولی سازماندهی کند.</a:t>
            </a:r>
            <a:endParaRPr lang="fa-IR" sz="2000" b="1" dirty="0">
              <a:cs typeface="B Nazanin" pitchFamily="2" charset="-78"/>
            </a:endParaRPr>
          </a:p>
        </p:txBody>
      </p:sp>
      <p:sp>
        <p:nvSpPr>
          <p:cNvPr id="9" name="Horizontal Scroll 8"/>
          <p:cNvSpPr/>
          <p:nvPr/>
        </p:nvSpPr>
        <p:spPr>
          <a:xfrm>
            <a:off x="714829" y="4191000"/>
            <a:ext cx="8124371" cy="6096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r>
              <a:rPr lang="fa-IR" sz="2000" b="1" dirty="0" smtClean="0">
                <a:solidFill>
                  <a:schemeClr val="tx1"/>
                </a:solidFill>
                <a:cs typeface="B Nazanin" pitchFamily="2" charset="-78"/>
              </a:rPr>
              <a:t>پروتکل مطالعه موردی، بنابراین یک آیتم ضروری است که همه‌ی محققان باید ایجاد کنند.</a:t>
            </a:r>
            <a:endParaRPr lang="fa-IR" sz="2000" b="1" dirty="0">
              <a:solidFill>
                <a:schemeClr val="tx1"/>
              </a:solidFill>
              <a:cs typeface="B Nazanin" pitchFamily="2" charset="-78"/>
            </a:endParaRPr>
          </a:p>
        </p:txBody>
      </p:sp>
      <p:sp>
        <p:nvSpPr>
          <p:cNvPr id="10" name="Left Arrow 9">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35193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3554"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آماده سازی سوالات برای نمونه مورد مطالعه</a:t>
            </a:r>
            <a:endParaRPr lang="en-US" sz="2400" dirty="0">
              <a:cs typeface="B Nazanin" pitchFamily="2" charset="-78"/>
            </a:endParaRPr>
          </a:p>
        </p:txBody>
      </p:sp>
      <p:sp>
        <p:nvSpPr>
          <p:cNvPr id="6" name="TextBox 5"/>
          <p:cNvSpPr txBox="1"/>
          <p:nvPr/>
        </p:nvSpPr>
        <p:spPr>
          <a:xfrm>
            <a:off x="533400" y="1524000"/>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به هنگام تدوین پروتکل مطالعه </a:t>
            </a:r>
            <a:r>
              <a:rPr lang="fa-IR" sz="2000" b="1" dirty="0" smtClean="0">
                <a:cs typeface="B Nazanin" pitchFamily="2" charset="-78"/>
              </a:rPr>
              <a:t>موردی، بسیار </a:t>
            </a:r>
            <a:r>
              <a:rPr lang="fa-IR" sz="2000" b="1" dirty="0">
                <a:cs typeface="B Nazanin" pitchFamily="2" charset="-78"/>
              </a:rPr>
              <a:t>مفید خواهد بود اگر پژوهشگر بتواندقبل از وارد کردن اطلاعات یک سری سوالات برای مطالعه موردی - در رابطه با نکات خاص و رویدادهایی که مایل به پژوهش است - آماده </a:t>
            </a:r>
            <a:r>
              <a:rPr lang="fa-IR" sz="2000" b="1" dirty="0" smtClean="0">
                <a:cs typeface="B Nazanin" pitchFamily="2" charset="-78"/>
              </a:rPr>
              <a:t>کند.</a:t>
            </a:r>
            <a:endParaRPr lang="en-US" sz="2000" b="1" dirty="0">
              <a:cs typeface="B Nazanin" pitchFamily="2" charset="-78"/>
            </a:endParaRPr>
          </a:p>
        </p:txBody>
      </p:sp>
      <p:sp>
        <p:nvSpPr>
          <p:cNvPr id="7" name="TextBox 6"/>
          <p:cNvSpPr txBox="1"/>
          <p:nvPr/>
        </p:nvSpPr>
        <p:spPr>
          <a:xfrm>
            <a:off x="547914" y="2743200"/>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قبل </a:t>
            </a:r>
            <a:r>
              <a:rPr lang="fa-IR" sz="2000" b="1" dirty="0" smtClean="0">
                <a:cs typeface="B Nazanin" pitchFamily="2" charset="-78"/>
              </a:rPr>
              <a:t>ازبرخورد </a:t>
            </a:r>
            <a:r>
              <a:rPr lang="fa-IR" sz="2000" b="1" dirty="0">
                <a:cs typeface="B Nazanin" pitchFamily="2" charset="-78"/>
              </a:rPr>
              <a:t>با نمونه </a:t>
            </a:r>
            <a:r>
              <a:rPr lang="fa-IR" sz="2000" b="1" dirty="0" smtClean="0">
                <a:cs typeface="B Nazanin" pitchFamily="2" charset="-78"/>
              </a:rPr>
              <a:t>مورد مطالعه</a:t>
            </a:r>
            <a:r>
              <a:rPr lang="fa-IR" sz="2000" b="1" dirty="0">
                <a:cs typeface="B Nazanin" pitchFamily="2" charset="-78"/>
              </a:rPr>
              <a:t>، برقراری ارتباط بین هر سوال با لیست منابع محتمل برای به دست آوردن </a:t>
            </a:r>
            <a:r>
              <a:rPr lang="fa-IR" sz="2000" b="1" dirty="0" smtClean="0">
                <a:cs typeface="B Nazanin" pitchFamily="2" charset="-78"/>
              </a:rPr>
              <a:t>جواب، </a:t>
            </a:r>
            <a:r>
              <a:rPr lang="fa-IR" sz="2000" b="1" dirty="0">
                <a:cs typeface="B Nazanin" pitchFamily="2" charset="-78"/>
              </a:rPr>
              <a:t>منبع بالقوه برای کسب جواب‌ها را قبل از جمع آوری داده مشخص می‌کند.</a:t>
            </a:r>
            <a:endParaRPr lang="en-US" sz="2000" b="1" dirty="0">
              <a:cs typeface="B Nazanin" pitchFamily="2" charset="-78"/>
            </a:endParaRPr>
          </a:p>
        </p:txBody>
      </p:sp>
      <p:sp>
        <p:nvSpPr>
          <p:cNvPr id="8" name="TextBox 7"/>
          <p:cNvSpPr txBox="1"/>
          <p:nvPr/>
        </p:nvSpPr>
        <p:spPr>
          <a:xfrm>
            <a:off x="533400" y="3911263"/>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با کاهش اختلالات غیر ضروری نمونه موردمطالعه و اطمینان از اینکه محقق بر روی نمونه موردمطالعه متمرکز خواهد بود، هرگونه شواهد جمع آوری شده باید در راستای سوالات تحقیق باشد.</a:t>
            </a:r>
            <a:endParaRPr lang="en-US" sz="2000" b="1" dirty="0">
              <a:cs typeface="B Nazanin" pitchFamily="2" charset="-78"/>
            </a:endParaRPr>
          </a:p>
        </p:txBody>
      </p:sp>
      <p:sp>
        <p:nvSpPr>
          <p:cNvPr id="9" name="TextBox 8"/>
          <p:cNvSpPr txBox="1"/>
          <p:nvPr/>
        </p:nvSpPr>
        <p:spPr>
          <a:xfrm>
            <a:off x="497114" y="5079326"/>
            <a:ext cx="84582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به عنوان مثال یک دانشجوی پژوهشگر را در نظر بگیرید که علاقه مند به ارزیابی میزان تاثیر برنامه"شناسایی و توسعه جوانان با استعداد و نخبه در حوزه ورزش" در کشور است. </a:t>
            </a:r>
            <a:endParaRPr lang="en-US" sz="2000" b="1" dirty="0">
              <a:cs typeface="B Nazanin" pitchFamily="2" charset="-78"/>
            </a:endParaRPr>
          </a:p>
        </p:txBody>
      </p:sp>
      <p:sp>
        <p:nvSpPr>
          <p:cNvPr id="10" name="Slide Number Placeholder 9"/>
          <p:cNvSpPr>
            <a:spLocks noGrp="1"/>
          </p:cNvSpPr>
          <p:nvPr>
            <p:ph type="sldNum" sz="quarter" idx="12"/>
          </p:nvPr>
        </p:nvSpPr>
        <p:spPr/>
        <p:txBody>
          <a:bodyPr/>
          <a:lstStyle/>
          <a:p>
            <a:fld id="{F1CCA958-2396-44DC-B994-AA3B02A54814}" type="slidenum">
              <a:rPr lang="fa-IR" smtClean="0"/>
              <a:t>26</a:t>
            </a:fld>
            <a:endParaRPr lang="fa-IR"/>
          </a:p>
        </p:txBody>
      </p:sp>
    </p:spTree>
    <p:extLst>
      <p:ext uri="{BB962C8B-B14F-4D97-AF65-F5344CB8AC3E}">
        <p14:creationId xmlns:p14="http://schemas.microsoft.com/office/powerpoint/2010/main" val="2827769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4578"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آماده سازی سوالات برای نمونه مورد مطالعه</a:t>
            </a:r>
            <a:endParaRPr lang="en-US" sz="2400" dirty="0">
              <a:cs typeface="B Nazanin" pitchFamily="2" charset="-78"/>
            </a:endParaRPr>
          </a:p>
        </p:txBody>
      </p:sp>
      <p:sp>
        <p:nvSpPr>
          <p:cNvPr id="6" name="TextBox 5"/>
          <p:cNvSpPr txBox="1"/>
          <p:nvPr/>
        </p:nvSpPr>
        <p:spPr>
          <a:xfrm>
            <a:off x="649515" y="1524000"/>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او می خواهد بداند که این برنامه چطور سازماندهی شده و چگونه اجرا گشته است. همچنین، چه کسانی به کار گرفته شده، چه موقع، چطور و چه کسی تصمیمات را گرفته است. کاربران نهایی چه کسانی هستند و استنباط آنها چگونه است. </a:t>
            </a:r>
            <a:endParaRPr lang="en-US" sz="2000" b="1" dirty="0">
              <a:cs typeface="B Nazanin" pitchFamily="2" charset="-78"/>
            </a:endParaRPr>
          </a:p>
        </p:txBody>
      </p:sp>
      <p:sp>
        <p:nvSpPr>
          <p:cNvPr id="7" name="TextBox 6"/>
          <p:cNvSpPr txBox="1"/>
          <p:nvPr/>
        </p:nvSpPr>
        <p:spPr>
          <a:xfrm>
            <a:off x="627744" y="2684806"/>
            <a:ext cx="8458200" cy="1323439"/>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با برقراری ارتباط بین این سوالات تحقیق با منابع خاص کسب جواب، همچون مدیر برنامه، معاون برنامه، همیاران، چارت وچهارچوب ها/فرآیندهای </a:t>
            </a:r>
            <a:r>
              <a:rPr lang="fa-IR" sz="2000" b="1" dirty="0" smtClean="0">
                <a:cs typeface="B Nazanin" pitchFamily="2" charset="-78"/>
              </a:rPr>
              <a:t>سازمانی، </a:t>
            </a:r>
            <a:r>
              <a:rPr lang="fa-IR" sz="2000" b="1" dirty="0">
                <a:cs typeface="B Nazanin" pitchFamily="2" charset="-78"/>
              </a:rPr>
              <a:t>شرکت کنندگان و اولیاء/داوطلبان و/یا مربیان، محقق می تواند یک سری سوالات نمونه موردمطالعه و منابع احتمالی کسب جواب را قبل شروع مطالعه موردی ایجاد نماید.</a:t>
            </a:r>
            <a:endParaRPr lang="en-US" sz="2000" b="1" dirty="0">
              <a:cs typeface="B Nazanin" pitchFamily="2" charset="-78"/>
            </a:endParaRPr>
          </a:p>
        </p:txBody>
      </p:sp>
      <p:sp>
        <p:nvSpPr>
          <p:cNvPr id="8" name="TextBox 7"/>
          <p:cNvSpPr txBox="1"/>
          <p:nvPr/>
        </p:nvSpPr>
        <p:spPr>
          <a:xfrm>
            <a:off x="533400" y="4343400"/>
            <a:ext cx="84582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 با ایجاد یک لیست یا جدول که سوال و منبع کسب جواب بالقوه را مشخص می کند، محقق می تواند خودش را آماده کند. </a:t>
            </a:r>
            <a:endParaRPr lang="en-US" sz="2000" b="1" dirty="0">
              <a:cs typeface="B Nazanin" pitchFamily="2" charset="-78"/>
            </a:endParaRPr>
          </a:p>
        </p:txBody>
      </p:sp>
      <p:sp>
        <p:nvSpPr>
          <p:cNvPr id="9" name="TextBox 8"/>
          <p:cNvSpPr txBox="1"/>
          <p:nvPr/>
        </p:nvSpPr>
        <p:spPr>
          <a:xfrm>
            <a:off x="533400" y="5334000"/>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این عمل یک سری اقدامات به هم پیوسته را باعث خواهد شد به این صورت که ممکن است محقق برای گزارش دهی، بحث در مورد مشکلات با سرپرستان خود زمان داشته باشد و در صورت نیاز، برنامه های جایگزین قبل از جمع آوری داده ایجاد گردد.</a:t>
            </a:r>
            <a:endParaRPr lang="en-US" sz="2000" b="1" dirty="0">
              <a:cs typeface="B Nazanin" pitchFamily="2" charset="-78"/>
            </a:endParaRPr>
          </a:p>
        </p:txBody>
      </p:sp>
      <p:sp>
        <p:nvSpPr>
          <p:cNvPr id="10" name="Slide Number Placeholder 9"/>
          <p:cNvSpPr>
            <a:spLocks noGrp="1"/>
          </p:cNvSpPr>
          <p:nvPr>
            <p:ph type="sldNum" sz="quarter" idx="12"/>
          </p:nvPr>
        </p:nvSpPr>
        <p:spPr/>
        <p:txBody>
          <a:bodyPr/>
          <a:lstStyle/>
          <a:p>
            <a:fld id="{F1CCA958-2396-44DC-B994-AA3B02A54814}" type="slidenum">
              <a:rPr lang="fa-IR" smtClean="0"/>
              <a:t>27</a:t>
            </a:fld>
            <a:endParaRPr lang="fa-IR"/>
          </a:p>
        </p:txBody>
      </p:sp>
      <p:sp>
        <p:nvSpPr>
          <p:cNvPr id="11" name="Left Arrow 10">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4708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منابع </a:t>
            </a:r>
            <a:r>
              <a:rPr lang="fa-IR" sz="2400" b="1" dirty="0" smtClean="0">
                <a:cs typeface="B Nazanin" pitchFamily="2" charset="-78"/>
              </a:rPr>
              <a:t>شواهد(جواب) </a:t>
            </a:r>
            <a:r>
              <a:rPr lang="fa-IR" sz="2400" b="1" dirty="0">
                <a:cs typeface="B Nazanin" pitchFamily="2" charset="-78"/>
              </a:rPr>
              <a:t>مطالعه موردی</a:t>
            </a:r>
            <a:endParaRPr lang="en-US" sz="2400" dirty="0">
              <a:cs typeface="B Nazanin" pitchFamily="2" charset="-78"/>
            </a:endParaRPr>
          </a:p>
        </p:txBody>
      </p:sp>
      <p:sp>
        <p:nvSpPr>
          <p:cNvPr id="6" name="TextBox 5"/>
          <p:cNvSpPr txBox="1"/>
          <p:nvPr/>
        </p:nvSpPr>
        <p:spPr>
          <a:xfrm>
            <a:off x="0" y="1371600"/>
            <a:ext cx="91186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به عنوان بخشی از </a:t>
            </a:r>
            <a:r>
              <a:rPr lang="fa-IR" sz="2000" b="1" dirty="0" smtClean="0">
                <a:cs typeface="B Nazanin" pitchFamily="2" charset="-78"/>
              </a:rPr>
              <a:t>چهارچوب </a:t>
            </a:r>
            <a:r>
              <a:rPr lang="fa-IR" sz="2000" b="1" dirty="0">
                <a:cs typeface="B Nazanin" pitchFamily="2" charset="-78"/>
              </a:rPr>
              <a:t>پروتکل مطالعه موردی، ممکن است یک سری از سوالات قبلا آماده شده باشد. همچنین روش های بالقوه برای دستیابی به جواب برای این سوالات نیز معلوم شده </a:t>
            </a:r>
            <a:r>
              <a:rPr lang="fa-IR" sz="2000" b="1" dirty="0" smtClean="0">
                <a:cs typeface="B Nazanin" pitchFamily="2" charset="-78"/>
              </a:rPr>
              <a:t>باشد.</a:t>
            </a:r>
            <a:endParaRPr lang="en-US" sz="2000" b="1" dirty="0">
              <a:cs typeface="B Nazanin" pitchFamily="2" charset="-78"/>
            </a:endParaRPr>
          </a:p>
        </p:txBody>
      </p:sp>
      <p:sp>
        <p:nvSpPr>
          <p:cNvPr id="7" name="TextBox 6"/>
          <p:cNvSpPr txBox="1"/>
          <p:nvPr/>
        </p:nvSpPr>
        <p:spPr>
          <a:xfrm>
            <a:off x="0" y="2362200"/>
            <a:ext cx="9118599" cy="3785652"/>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فرض کنید محقق 5 منبع عمده برای یافتن شواهد در طول مرحله جمع آوردی داده دارد که عبارتند از</a:t>
            </a:r>
            <a:r>
              <a:rPr lang="fa-IR" sz="2000" b="1" dirty="0" smtClean="0">
                <a:cs typeface="B Nazanin" pitchFamily="2" charset="-78"/>
              </a:rPr>
              <a:t>:</a:t>
            </a:r>
          </a:p>
          <a:p>
            <a:pPr marL="342900" lvl="0" indent="-342900">
              <a:buFont typeface="Wingdings" pitchFamily="2" charset="2"/>
              <a:buChar char="v"/>
            </a:pPr>
            <a:r>
              <a:rPr lang="fa-IR" sz="2000" b="1" dirty="0">
                <a:cs typeface="B Nazanin" pitchFamily="2" charset="-78"/>
              </a:rPr>
              <a:t>مستندات(مدارک) و بایگانی ها (برای مثال.برنامه ها، خطی مشی ها، رکوردهای داده، ملاقات ها، قراردادها</a:t>
            </a:r>
            <a:r>
              <a:rPr lang="fa-IR" sz="2000" b="1" dirty="0" smtClean="0">
                <a:cs typeface="B Nazanin" pitchFamily="2" charset="-78"/>
              </a:rPr>
              <a:t>)</a:t>
            </a:r>
          </a:p>
          <a:p>
            <a:pPr marL="342900" indent="-342900">
              <a:buFont typeface="Wingdings" pitchFamily="2" charset="2"/>
              <a:buChar char="v"/>
            </a:pPr>
            <a:r>
              <a:rPr lang="fa-IR" sz="2000" b="1" dirty="0">
                <a:cs typeface="B Nazanin" pitchFamily="2" charset="-78"/>
              </a:rPr>
              <a:t>زمینه یابی(بررسی) ها (برای مثال. مصاحبه های ساختاریافته </a:t>
            </a:r>
            <a:r>
              <a:rPr lang="fa-IR" sz="2000" b="1" dirty="0" smtClean="0">
                <a:cs typeface="B Nazanin" pitchFamily="2" charset="-78"/>
              </a:rPr>
              <a:t>/ شبیه به(نیمه) </a:t>
            </a:r>
            <a:r>
              <a:rPr lang="fa-IR" sz="2000" b="1" dirty="0">
                <a:cs typeface="B Nazanin" pitchFamily="2" charset="-78"/>
              </a:rPr>
              <a:t>ساختار یافته، پرسشنامه های خود اظهاری، تحقیقات گروهی)</a:t>
            </a:r>
            <a:endParaRPr lang="en-US" sz="2000" b="1" dirty="0">
              <a:cs typeface="B Nazanin" pitchFamily="2" charset="-78"/>
            </a:endParaRPr>
          </a:p>
          <a:p>
            <a:pPr marL="342900" lvl="0" indent="-342900">
              <a:buFont typeface="Wingdings" pitchFamily="2" charset="2"/>
              <a:buChar char="v"/>
            </a:pPr>
            <a:r>
              <a:rPr lang="fa-IR" sz="2000" b="1" dirty="0">
                <a:cs typeface="B Nazanin" pitchFamily="2" charset="-78"/>
              </a:rPr>
              <a:t>مشاهدات (زبانی، غیر کلامی، رفتار‌های </a:t>
            </a:r>
            <a:r>
              <a:rPr lang="fa-IR" sz="2000" b="1" dirty="0" smtClean="0">
                <a:cs typeface="B Nazanin" pitchFamily="2" charset="-78"/>
              </a:rPr>
              <a:t>فضایی)</a:t>
            </a:r>
            <a:endParaRPr lang="en-US" sz="2000" b="1" dirty="0">
              <a:cs typeface="B Nazanin" pitchFamily="2" charset="-78"/>
            </a:endParaRPr>
          </a:p>
          <a:p>
            <a:pPr marL="342900" lvl="0" indent="-342900">
              <a:buFont typeface="Wingdings" pitchFamily="2" charset="2"/>
              <a:buChar char="v"/>
            </a:pPr>
            <a:r>
              <a:rPr lang="fa-IR" sz="2000" b="1" dirty="0">
                <a:cs typeface="B Nazanin" pitchFamily="2" charset="-78"/>
              </a:rPr>
              <a:t>مصنوعات جسمانی (عکس ها،پرینت‌ها، نقاشی ها، جوایز، یادبودها</a:t>
            </a:r>
            <a:r>
              <a:rPr lang="fa-IR" sz="2000" b="1" dirty="0" smtClean="0">
                <a:cs typeface="B Nazanin" pitchFamily="2" charset="-78"/>
              </a:rPr>
              <a:t>) </a:t>
            </a:r>
          </a:p>
          <a:p>
            <a:pPr marL="342900" indent="-342900">
              <a:buFont typeface="Wingdings" pitchFamily="2" charset="2"/>
              <a:buChar char="v"/>
            </a:pPr>
            <a:r>
              <a:rPr lang="fa-IR" sz="2000" b="1" dirty="0">
                <a:cs typeface="B Nazanin" pitchFamily="2" charset="-78"/>
              </a:rPr>
              <a:t>معیارهای جسمانی کلینیکی/غیر کلینیکی (اندازه گیری های قلبی - تنفسی، سطوح فعالیت های جسمانی و غیره)</a:t>
            </a:r>
            <a:endParaRPr lang="en-US" sz="2000" b="1" dirty="0">
              <a:cs typeface="B Nazanin" pitchFamily="2" charset="-78"/>
            </a:endParaRPr>
          </a:p>
          <a:p>
            <a:pPr lvl="0"/>
            <a:endParaRPr lang="en-US" sz="2000" b="1" dirty="0">
              <a:cs typeface="B Nazanin" pitchFamily="2" charset="-78"/>
            </a:endParaRPr>
          </a:p>
          <a:p>
            <a:pPr marL="342900" indent="-342900">
              <a:buFont typeface="Wingdings" pitchFamily="2" charset="2"/>
              <a:buChar char="v"/>
            </a:pPr>
            <a:endParaRPr lang="en-US" sz="2000" b="1" dirty="0">
              <a:cs typeface="B Nazanin" pitchFamily="2" charset="-78"/>
            </a:endParaRPr>
          </a:p>
        </p:txBody>
      </p:sp>
      <p:sp>
        <p:nvSpPr>
          <p:cNvPr id="8" name="Slide Number Placeholder 7"/>
          <p:cNvSpPr>
            <a:spLocks noGrp="1"/>
          </p:cNvSpPr>
          <p:nvPr>
            <p:ph type="sldNum" sz="quarter" idx="12"/>
          </p:nvPr>
        </p:nvSpPr>
        <p:spPr/>
        <p:txBody>
          <a:bodyPr/>
          <a:lstStyle/>
          <a:p>
            <a:fld id="{F1CCA958-2396-44DC-B994-AA3B02A54814}" type="slidenum">
              <a:rPr lang="fa-IR" smtClean="0"/>
              <a:t>28</a:t>
            </a:fld>
            <a:endParaRPr lang="fa-IR"/>
          </a:p>
        </p:txBody>
      </p:sp>
    </p:spTree>
    <p:extLst>
      <p:ext uri="{BB962C8B-B14F-4D97-AF65-F5344CB8AC3E}">
        <p14:creationId xmlns:p14="http://schemas.microsoft.com/office/powerpoint/2010/main" val="1865456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منابع </a:t>
            </a:r>
            <a:r>
              <a:rPr lang="fa-IR" sz="2400" b="1" dirty="0" smtClean="0">
                <a:cs typeface="B Nazanin" pitchFamily="2" charset="-78"/>
              </a:rPr>
              <a:t>شواهد مطالعه </a:t>
            </a:r>
            <a:r>
              <a:rPr lang="fa-IR" sz="2400" b="1" dirty="0">
                <a:cs typeface="B Nazanin" pitchFamily="2" charset="-78"/>
              </a:rPr>
              <a:t>موردی</a:t>
            </a:r>
            <a:endParaRPr lang="en-US" sz="2400" dirty="0">
              <a:cs typeface="B Nazanin" pitchFamily="2" charset="-78"/>
            </a:endParaRPr>
          </a:p>
        </p:txBody>
      </p:sp>
      <p:sp>
        <p:nvSpPr>
          <p:cNvPr id="6" name="TextBox 5"/>
          <p:cNvSpPr txBox="1"/>
          <p:nvPr/>
        </p:nvSpPr>
        <p:spPr>
          <a:xfrm>
            <a:off x="653143" y="1524000"/>
            <a:ext cx="84582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بسته به مورد سوال، خواه یک شخص باشد خواه یک سازمان بزرگتر، میزان و منبع یافتن </a:t>
            </a:r>
            <a:r>
              <a:rPr lang="fa-IR" sz="2000" b="1" dirty="0" smtClean="0">
                <a:cs typeface="B Nazanin" pitchFamily="2" charset="-78"/>
              </a:rPr>
              <a:t>شواهد متفاوت </a:t>
            </a:r>
            <a:r>
              <a:rPr lang="fa-IR" sz="2000" b="1" dirty="0">
                <a:cs typeface="B Nazanin" pitchFamily="2" charset="-78"/>
              </a:rPr>
              <a:t>خواهد بود. </a:t>
            </a:r>
            <a:endParaRPr lang="en-US" sz="2000" b="1" dirty="0">
              <a:cs typeface="B Nazanin" pitchFamily="2" charset="-78"/>
            </a:endParaRPr>
          </a:p>
        </p:txBody>
      </p:sp>
      <p:sp>
        <p:nvSpPr>
          <p:cNvPr id="7" name="TextBox 6"/>
          <p:cNvSpPr txBox="1"/>
          <p:nvPr/>
        </p:nvSpPr>
        <p:spPr>
          <a:xfrm>
            <a:off x="653143" y="2507397"/>
            <a:ext cx="84582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علاوه بر این 5 منبع، محقق می تواند از تصاویر ویدئویی، تماشای فیلم، عکاسی، بیوگرافی،جمع آوری و خواندن تاریخچه‌ی زندگی  و/یا بررسی ارزیابی های فیزیولوژیکی فرد شرکت کننده استفاده کند.</a:t>
            </a:r>
            <a:endParaRPr lang="en-US" sz="2000" b="1" dirty="0">
              <a:cs typeface="B Nazanin" pitchFamily="2" charset="-78"/>
            </a:endParaRPr>
          </a:p>
        </p:txBody>
      </p:sp>
      <p:sp>
        <p:nvSpPr>
          <p:cNvPr id="8" name="TextBox 7"/>
          <p:cNvSpPr txBox="1"/>
          <p:nvPr/>
        </p:nvSpPr>
        <p:spPr>
          <a:xfrm>
            <a:off x="653143" y="3707726"/>
            <a:ext cx="84582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به منظور دستیابی به منابع اطلاعاتی مختلف، محقق باید در دستیابی، جمع آوری و پردازش اطلاعات مهارت داشته باشد.</a:t>
            </a:r>
            <a:endParaRPr lang="en-US" sz="2000" b="1" dirty="0">
              <a:cs typeface="B Nazanin" pitchFamily="2" charset="-78"/>
            </a:endParaRPr>
          </a:p>
        </p:txBody>
      </p:sp>
      <p:sp>
        <p:nvSpPr>
          <p:cNvPr id="10" name="Slide Number Placeholder 9"/>
          <p:cNvSpPr>
            <a:spLocks noGrp="1"/>
          </p:cNvSpPr>
          <p:nvPr>
            <p:ph type="sldNum" sz="quarter" idx="12"/>
          </p:nvPr>
        </p:nvSpPr>
        <p:spPr/>
        <p:txBody>
          <a:bodyPr/>
          <a:lstStyle/>
          <a:p>
            <a:fld id="{F1CCA958-2396-44DC-B994-AA3B02A54814}" type="slidenum">
              <a:rPr lang="fa-IR" smtClean="0"/>
              <a:t>29</a:t>
            </a:fld>
            <a:endParaRPr lang="fa-IR"/>
          </a:p>
        </p:txBody>
      </p:sp>
      <p:sp>
        <p:nvSpPr>
          <p:cNvPr id="11" name="Left Arrow 10">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1026" name="Picture 2" descr="C:\Users\a\Picture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45971" y="195590"/>
            <a:ext cx="5791200" cy="523220"/>
          </a:xfrm>
          <a:prstGeom prst="rect">
            <a:avLst/>
          </a:prstGeom>
          <a:noFill/>
        </p:spPr>
        <p:txBody>
          <a:bodyPr wrap="square" rtlCol="1">
            <a:spAutoFit/>
          </a:bodyPr>
          <a:lstStyle/>
          <a:p>
            <a:pPr algn="ctr"/>
            <a:r>
              <a:rPr lang="fa-IR" sz="2800" b="1" dirty="0" smtClean="0">
                <a:cs typeface="B Nazanin" pitchFamily="2" charset="-78"/>
              </a:rPr>
              <a:t>فهرست مطالب</a:t>
            </a:r>
            <a:endParaRPr lang="fa-IR" sz="2800" b="1" dirty="0">
              <a:cs typeface="B Nazanin" pitchFamily="2" charset="-78"/>
            </a:endParaRPr>
          </a:p>
        </p:txBody>
      </p:sp>
      <p:sp>
        <p:nvSpPr>
          <p:cNvPr id="14" name="TextBox 13"/>
          <p:cNvSpPr txBox="1"/>
          <p:nvPr/>
        </p:nvSpPr>
        <p:spPr>
          <a:xfrm>
            <a:off x="2209800" y="736836"/>
            <a:ext cx="6738257" cy="6863417"/>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hlinkClick r:id="rId3" action="ppaction://hlinksldjump"/>
              </a:rPr>
              <a:t>اهداف یادگیری</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4" action="ppaction://hlinksldjump"/>
              </a:rPr>
              <a:t>مقدمه</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5" action="ppaction://hlinksldjump"/>
              </a:rPr>
              <a:t>ارزش تحقیق مطالعه موردی در ورزش</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6" action="ppaction://hlinksldjump"/>
              </a:rPr>
              <a:t>تعمیم پذیری مطالعه تحقیق موردی </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7" action="ppaction://hlinksldjump"/>
              </a:rPr>
              <a:t>ویژگی‌های تحقیق مطالعه موردی</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8" action="ppaction://hlinksldjump"/>
              </a:rPr>
              <a:t>چهارچوب مطالعه موردی </a:t>
            </a:r>
            <a:endParaRPr lang="fa-IR" sz="2000" b="1" dirty="0" smtClean="0">
              <a:cs typeface="B Nazanin" pitchFamily="2" charset="-78"/>
            </a:endParaRPr>
          </a:p>
          <a:p>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9" action="ppaction://hlinksldjump"/>
              </a:rPr>
              <a:t>طراحی یک مطالعه موردی</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10" action="ppaction://hlinksldjump"/>
              </a:rPr>
              <a:t>نقش پژوهشگر پژوهش موردی</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11" action="ppaction://hlinksldjump"/>
              </a:rPr>
              <a:t>آماده‌سازی پروتکل مطالعه موردی </a:t>
            </a:r>
            <a:endParaRPr lang="fa-IR" sz="2000" b="1" dirty="0" smtClean="0">
              <a:cs typeface="B Nazanin" pitchFamily="2" charset="-78"/>
            </a:endParaRPr>
          </a:p>
          <a:p>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12" action="ppaction://hlinksldjump"/>
              </a:rPr>
              <a:t>آماده سازی سوالات برای مورد مطالعه</a:t>
            </a:r>
            <a:endParaRPr lang="fa-IR" sz="2000" b="1" dirty="0" smtClean="0">
              <a:cs typeface="B Nazanin" pitchFamily="2" charset="-78"/>
            </a:endParaRPr>
          </a:p>
          <a:p>
            <a:pPr marL="342900" indent="-342900">
              <a:buFont typeface="Wingdings" pitchFamily="2" charset="2"/>
              <a:buChar char="q"/>
            </a:pPr>
            <a:r>
              <a:rPr lang="fa-IR" sz="2000" b="1" dirty="0">
                <a:cs typeface="B Nazanin" pitchFamily="2" charset="-78"/>
                <a:hlinkClick r:id="rId13" action="ppaction://hlinksldjump"/>
              </a:rPr>
              <a:t>منابع </a:t>
            </a:r>
            <a:r>
              <a:rPr lang="fa-IR" sz="2000" b="1" dirty="0" smtClean="0">
                <a:cs typeface="B Nazanin" pitchFamily="2" charset="-78"/>
                <a:hlinkClick r:id="rId13" action="ppaction://hlinksldjump"/>
              </a:rPr>
              <a:t>شواهد </a:t>
            </a:r>
            <a:r>
              <a:rPr lang="fa-IR" sz="2000" b="1" dirty="0">
                <a:cs typeface="B Nazanin" pitchFamily="2" charset="-78"/>
                <a:hlinkClick r:id="rId13" action="ppaction://hlinksldjump"/>
              </a:rPr>
              <a:t>برای مطالعه </a:t>
            </a:r>
            <a:r>
              <a:rPr lang="fa-IR" sz="2000" b="1" dirty="0" smtClean="0">
                <a:cs typeface="B Nazanin" pitchFamily="2" charset="-78"/>
                <a:hlinkClick r:id="rId13" action="ppaction://hlinksldjump"/>
              </a:rPr>
              <a:t>موردی </a:t>
            </a:r>
            <a:endParaRPr lang="fa-IR" sz="2000" b="1" dirty="0" smtClean="0">
              <a:cs typeface="B Nazanin" pitchFamily="2" charset="-78"/>
            </a:endParaRPr>
          </a:p>
          <a:p>
            <a:endParaRPr lang="fa-IR" sz="2000" b="1" dirty="0" smtClean="0">
              <a:cs typeface="B Nazanin" pitchFamily="2" charset="-78"/>
            </a:endParaRPr>
          </a:p>
          <a:p>
            <a:pPr marL="342900" indent="-342900">
              <a:buFont typeface="Wingdings" pitchFamily="2" charset="2"/>
              <a:buChar char="q"/>
            </a:pPr>
            <a:r>
              <a:rPr lang="fa-IR" sz="2000" b="1" dirty="0">
                <a:cs typeface="B Nazanin" pitchFamily="2" charset="-78"/>
                <a:hlinkClick r:id="rId14" action="ppaction://hlinksldjump"/>
              </a:rPr>
              <a:t>شروع مورد مطالعه</a:t>
            </a:r>
            <a:endParaRPr lang="en-US" sz="2000" dirty="0">
              <a:cs typeface="B Nazanin" pitchFamily="2" charset="-78"/>
            </a:endParaRPr>
          </a:p>
          <a:p>
            <a:pPr marL="342900" indent="-342900">
              <a:buFont typeface="Wingdings" pitchFamily="2" charset="2"/>
              <a:buChar char="q"/>
            </a:pPr>
            <a:r>
              <a:rPr lang="fa-IR" sz="2000" b="1" dirty="0">
                <a:cs typeface="B Nazanin" pitchFamily="2" charset="-78"/>
                <a:hlinkClick r:id="rId15" action="ppaction://hlinksldjump"/>
              </a:rPr>
              <a:t>ارائه مطالعه </a:t>
            </a:r>
            <a:r>
              <a:rPr lang="fa-IR" sz="2000" b="1" dirty="0" smtClean="0">
                <a:cs typeface="B Nazanin" pitchFamily="2" charset="-78"/>
                <a:hlinkClick r:id="rId15" action="ppaction://hlinksldjump"/>
              </a:rPr>
              <a:t>موردی</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16" action="ppaction://hlinksldjump"/>
              </a:rPr>
              <a:t>مزایا و معایب پژوهش موردی</a:t>
            </a: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hlinkClick r:id="rId17" action="ppaction://hlinksldjump"/>
              </a:rPr>
              <a:t>اشتباههای </a:t>
            </a:r>
            <a:r>
              <a:rPr lang="fa-IR" sz="2000" b="1" dirty="0">
                <a:cs typeface="B Nazanin" pitchFamily="2" charset="-78"/>
                <a:hlinkClick r:id="rId17" action="ppaction://hlinksldjump"/>
              </a:rPr>
              <a:t>که گاهی پژوهشگر در انجام پژوهش موردی مرتکب می‌شود :</a:t>
            </a:r>
            <a:endParaRPr lang="fa-IR" sz="2000" b="1" dirty="0">
              <a:cs typeface="B Nazanin" pitchFamily="2" charset="-78"/>
            </a:endParaRPr>
          </a:p>
          <a:p>
            <a:pPr marL="342900" indent="-342900">
              <a:buFont typeface="Wingdings" pitchFamily="2" charset="2"/>
              <a:buChar char="q"/>
            </a:pPr>
            <a:endParaRPr lang="fa-IR" sz="2000" b="1" dirty="0" smtClean="0">
              <a:cs typeface="B Nazanin" pitchFamily="2" charset="-78"/>
            </a:endParaRPr>
          </a:p>
          <a:p>
            <a:pPr marL="342900" indent="-342900">
              <a:buFont typeface="Wingdings" pitchFamily="2" charset="2"/>
              <a:buChar char="q"/>
            </a:pPr>
            <a:endParaRPr lang="en-US" sz="2000" dirty="0">
              <a:cs typeface="B Nazanin" pitchFamily="2" charset="-78"/>
            </a:endParaRPr>
          </a:p>
          <a:p>
            <a:endParaRPr lang="en-US" sz="2000" dirty="0">
              <a:cs typeface="B Nazanin" pitchFamily="2" charset="-78"/>
            </a:endParaRPr>
          </a:p>
          <a:p>
            <a:pPr marL="342900" indent="-342900">
              <a:buFont typeface="Wingdings" pitchFamily="2" charset="2"/>
              <a:buChar char="q"/>
            </a:pPr>
            <a:endParaRPr lang="fa-IR" sz="2000" b="1" dirty="0">
              <a:cs typeface="B Nazanin" pitchFamily="2" charset="-78"/>
            </a:endParaRPr>
          </a:p>
        </p:txBody>
      </p:sp>
      <p:sp>
        <p:nvSpPr>
          <p:cNvPr id="6" name="Slide Number Placeholder 5"/>
          <p:cNvSpPr>
            <a:spLocks noGrp="1"/>
          </p:cNvSpPr>
          <p:nvPr>
            <p:ph type="sldNum" sz="quarter" idx="12"/>
          </p:nvPr>
        </p:nvSpPr>
        <p:spPr/>
        <p:txBody>
          <a:bodyPr/>
          <a:lstStyle/>
          <a:p>
            <a:fld id="{F1CCA958-2396-44DC-B994-AA3B02A54814}" type="slidenum">
              <a:rPr lang="fa-IR" smtClean="0"/>
              <a:t>3</a:t>
            </a:fld>
            <a:endParaRPr lang="fa-IR"/>
          </a:p>
        </p:txBody>
      </p:sp>
    </p:spTree>
    <p:extLst>
      <p:ext uri="{BB962C8B-B14F-4D97-AF65-F5344CB8AC3E}">
        <p14:creationId xmlns:p14="http://schemas.microsoft.com/office/powerpoint/2010/main" val="2861697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شروع مورد مطالعه</a:t>
            </a:r>
            <a:endParaRPr lang="en-US" sz="2400" dirty="0">
              <a:cs typeface="B Nazanin" pitchFamily="2" charset="-78"/>
            </a:endParaRPr>
          </a:p>
        </p:txBody>
      </p:sp>
      <p:sp>
        <p:nvSpPr>
          <p:cNvPr id="6" name="TextBox 5"/>
          <p:cNvSpPr txBox="1"/>
          <p:nvPr/>
        </p:nvSpPr>
        <p:spPr>
          <a:xfrm>
            <a:off x="558800" y="1143000"/>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نقش محقق، جمع آوری داده ها و یافتن مدارک هرچه بیشتر در رابطه با نمونه مورد مطالعه است. البته این به معنی نیست که بدون برنامه ریزی اینکار را انجام دهند. داده ها باید در مواقع مورد نیاز و مکان مناسب جمع آوری و پردازش شوند.</a:t>
            </a:r>
            <a:endParaRPr lang="en-US" sz="2000" b="1" dirty="0">
              <a:cs typeface="B Nazanin" pitchFamily="2" charset="-78"/>
            </a:endParaRPr>
          </a:p>
        </p:txBody>
      </p:sp>
      <p:sp>
        <p:nvSpPr>
          <p:cNvPr id="7" name="TextBox 6"/>
          <p:cNvSpPr txBox="1"/>
          <p:nvPr/>
        </p:nvSpPr>
        <p:spPr>
          <a:xfrm>
            <a:off x="569686" y="2413337"/>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مورد مهمی که در این مرحله باید خاطرنشان ساخت این است که روند(رویه) جمع آوری داده ممکن است همیشه روش مند و سیستماتیک نباشد. مثلا در راهبردهای تحقیقی  همچون رویکردهای آزمایشی یا زمینه‌یابی این مورد رخ </a:t>
            </a:r>
            <a:r>
              <a:rPr lang="fa-IR" sz="2000" b="1" dirty="0" smtClean="0">
                <a:cs typeface="B Nazanin" pitchFamily="2" charset="-78"/>
              </a:rPr>
              <a:t>می‌دهد.</a:t>
            </a:r>
            <a:endParaRPr lang="en-US" sz="2000" b="1" dirty="0">
              <a:cs typeface="B Nazanin" pitchFamily="2" charset="-78"/>
            </a:endParaRPr>
          </a:p>
        </p:txBody>
      </p:sp>
      <p:sp>
        <p:nvSpPr>
          <p:cNvPr id="8" name="TextBox 7"/>
          <p:cNvSpPr txBox="1"/>
          <p:nvPr/>
        </p:nvSpPr>
        <p:spPr>
          <a:xfrm>
            <a:off x="413657" y="3581400"/>
            <a:ext cx="8458200" cy="1015663"/>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این </a:t>
            </a:r>
            <a:r>
              <a:rPr lang="fa-IR" sz="2000" b="1" dirty="0">
                <a:cs typeface="B Nazanin" pitchFamily="2" charset="-78"/>
              </a:rPr>
              <a:t>راهبردهای تحقیقاتی بر مبنای یک سری شیوه منطقی یا رویدادها در جمع آوری داده استوارند. برای رویکرد مطالعه موردی، به دلیل واقعی بودن مورد مطالعه، فرآیند جمع آوری بسیار مورد توجه است.</a:t>
            </a:r>
            <a:endParaRPr lang="en-US" sz="2000" b="1" dirty="0">
              <a:cs typeface="B Nazanin" pitchFamily="2" charset="-78"/>
            </a:endParaRPr>
          </a:p>
        </p:txBody>
      </p:sp>
      <p:sp>
        <p:nvSpPr>
          <p:cNvPr id="9" name="TextBox 8"/>
          <p:cNvSpPr txBox="1"/>
          <p:nvPr/>
        </p:nvSpPr>
        <p:spPr>
          <a:xfrm>
            <a:off x="526143" y="4749463"/>
            <a:ext cx="84582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نیاز به استفاده از هرگونه فرصت‌های غیرقابل پیش بینی و در عین حال بسیار مهم برای ثبت داده های با ارزش، بسیار حیاتی است. </a:t>
            </a:r>
            <a:endParaRPr lang="en-US" sz="2000" b="1" dirty="0">
              <a:cs typeface="B Nazanin" pitchFamily="2" charset="-78"/>
            </a:endParaRPr>
          </a:p>
        </p:txBody>
      </p:sp>
      <p:sp>
        <p:nvSpPr>
          <p:cNvPr id="10" name="TextBox 9"/>
          <p:cNvSpPr txBox="1"/>
          <p:nvPr/>
        </p:nvSpPr>
        <p:spPr>
          <a:xfrm>
            <a:off x="551543" y="5649326"/>
            <a:ext cx="84582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در این زمان محقق به احتمال زیاد شاهد حقیقت موضوع مورد مطالعه خواهد شد یا رویدادی که در پی اثبات آن است را خواهد یافت.</a:t>
            </a:r>
            <a:endParaRPr lang="en-US" sz="2000" b="1" dirty="0">
              <a:cs typeface="B Nazanin" pitchFamily="2" charset="-78"/>
            </a:endParaRPr>
          </a:p>
        </p:txBody>
      </p:sp>
      <p:sp>
        <p:nvSpPr>
          <p:cNvPr id="11" name="Slide Number Placeholder 10"/>
          <p:cNvSpPr>
            <a:spLocks noGrp="1"/>
          </p:cNvSpPr>
          <p:nvPr>
            <p:ph type="sldNum" sz="quarter" idx="12"/>
          </p:nvPr>
        </p:nvSpPr>
        <p:spPr/>
        <p:txBody>
          <a:bodyPr/>
          <a:lstStyle/>
          <a:p>
            <a:fld id="{F1CCA958-2396-44DC-B994-AA3B02A54814}" type="slidenum">
              <a:rPr lang="fa-IR" smtClean="0"/>
              <a:t>30</a:t>
            </a:fld>
            <a:endParaRPr lang="fa-I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شروع مورد مطالعه</a:t>
            </a:r>
            <a:endParaRPr lang="en-US" sz="2400" dirty="0">
              <a:cs typeface="B Nazanin" pitchFamily="2" charset="-78"/>
            </a:endParaRPr>
          </a:p>
        </p:txBody>
      </p:sp>
      <p:sp>
        <p:nvSpPr>
          <p:cNvPr id="6" name="TextBox 5"/>
          <p:cNvSpPr txBox="1"/>
          <p:nvPr/>
        </p:nvSpPr>
        <p:spPr>
          <a:xfrm>
            <a:off x="569686" y="1371600"/>
            <a:ext cx="8458200" cy="400110"/>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در طول جمع آوری داده، چند نکته مهم راباید </a:t>
            </a:r>
            <a:r>
              <a:rPr lang="fa-IR" sz="2000" b="1" dirty="0" smtClean="0">
                <a:cs typeface="B Nazanin" pitchFamily="2" charset="-78"/>
              </a:rPr>
              <a:t>درنظرگرفت.</a:t>
            </a:r>
            <a:endParaRPr lang="en-US" sz="2000" b="1" dirty="0">
              <a:cs typeface="B Nazanin" pitchFamily="2" charset="-78"/>
            </a:endParaRPr>
          </a:p>
        </p:txBody>
      </p:sp>
      <p:sp>
        <p:nvSpPr>
          <p:cNvPr id="7" name="TextBox 6"/>
          <p:cNvSpPr txBox="1"/>
          <p:nvPr/>
        </p:nvSpPr>
        <p:spPr>
          <a:xfrm>
            <a:off x="660400" y="1771710"/>
            <a:ext cx="8458200" cy="707886"/>
          </a:xfrm>
          <a:prstGeom prst="rect">
            <a:avLst/>
          </a:prstGeom>
          <a:noFill/>
        </p:spPr>
        <p:txBody>
          <a:bodyPr wrap="square" rtlCol="1">
            <a:spAutoFit/>
          </a:bodyPr>
          <a:lstStyle/>
          <a:p>
            <a:pPr marL="342900" indent="-342900">
              <a:buFont typeface="Wingdings" pitchFamily="2" charset="2"/>
              <a:buChar char="v"/>
            </a:pPr>
            <a:r>
              <a:rPr lang="fa-IR" sz="2000" b="1" dirty="0">
                <a:cs typeface="B Nazanin" pitchFamily="2" charset="-78"/>
              </a:rPr>
              <a:t>محقق با موقعیت های جدیدی روبرو خواهد شد که باید به عنوان یک فرصت برای جمع آوری داده در نظر گرفته شود.</a:t>
            </a:r>
            <a:endParaRPr lang="en-US" sz="2000" b="1" dirty="0">
              <a:cs typeface="B Nazanin" pitchFamily="2" charset="-78"/>
            </a:endParaRPr>
          </a:p>
        </p:txBody>
      </p:sp>
      <p:sp>
        <p:nvSpPr>
          <p:cNvPr id="8" name="TextBox 7"/>
          <p:cNvSpPr txBox="1"/>
          <p:nvPr/>
        </p:nvSpPr>
        <p:spPr>
          <a:xfrm>
            <a:off x="587829" y="2754654"/>
            <a:ext cx="8458200" cy="707886"/>
          </a:xfrm>
          <a:prstGeom prst="rect">
            <a:avLst/>
          </a:prstGeom>
          <a:noFill/>
        </p:spPr>
        <p:txBody>
          <a:bodyPr wrap="square" rtlCol="1">
            <a:spAutoFit/>
          </a:bodyPr>
          <a:lstStyle/>
          <a:p>
            <a:pPr marL="342900" indent="-342900">
              <a:buFont typeface="Wingdings" pitchFamily="2" charset="2"/>
              <a:buChar char="v"/>
            </a:pPr>
            <a:r>
              <a:rPr lang="fa-IR" sz="2000" b="1" dirty="0" smtClean="0">
                <a:cs typeface="B Nazanin" pitchFamily="2" charset="-78"/>
              </a:rPr>
              <a:t>میل </a:t>
            </a:r>
            <a:r>
              <a:rPr lang="fa-IR" sz="2000" b="1" dirty="0">
                <a:cs typeface="B Nazanin" pitchFamily="2" charset="-78"/>
              </a:rPr>
              <a:t>مداوم به تحقیق، تمامی پیشامدهای ممکن را به عنوان منبع جمع آوری و یافتن </a:t>
            </a:r>
            <a:r>
              <a:rPr lang="fa-IR" sz="2000" b="1" dirty="0" smtClean="0">
                <a:cs typeface="B Nazanin" pitchFamily="2" charset="-78"/>
              </a:rPr>
              <a:t>شواهد نمایان </a:t>
            </a:r>
            <a:r>
              <a:rPr lang="fa-IR" sz="2000" b="1" dirty="0">
                <a:cs typeface="B Nazanin" pitchFamily="2" charset="-78"/>
              </a:rPr>
              <a:t>می سازد.</a:t>
            </a:r>
            <a:endParaRPr lang="en-US" sz="2000" b="1" dirty="0">
              <a:cs typeface="B Nazanin" pitchFamily="2" charset="-78"/>
            </a:endParaRPr>
          </a:p>
        </p:txBody>
      </p:sp>
      <p:sp>
        <p:nvSpPr>
          <p:cNvPr id="9" name="TextBox 8"/>
          <p:cNvSpPr txBox="1"/>
          <p:nvPr/>
        </p:nvSpPr>
        <p:spPr>
          <a:xfrm>
            <a:off x="551543" y="3478772"/>
            <a:ext cx="8458200" cy="707886"/>
          </a:xfrm>
          <a:prstGeom prst="rect">
            <a:avLst/>
          </a:prstGeom>
          <a:noFill/>
        </p:spPr>
        <p:txBody>
          <a:bodyPr wrap="square" rtlCol="1">
            <a:spAutoFit/>
          </a:bodyPr>
          <a:lstStyle/>
          <a:p>
            <a:pPr marL="342900" indent="-342900">
              <a:buFont typeface="Wingdings" pitchFamily="2" charset="2"/>
              <a:buChar char="§"/>
            </a:pPr>
            <a:r>
              <a:rPr lang="fa-IR" sz="2000" b="1" dirty="0" smtClean="0">
                <a:cs typeface="B Nazanin" pitchFamily="2" charset="-78"/>
              </a:rPr>
              <a:t>این </a:t>
            </a:r>
            <a:r>
              <a:rPr lang="fa-IR" sz="2000" b="1" dirty="0">
                <a:cs typeface="B Nazanin" pitchFamily="2" charset="-78"/>
              </a:rPr>
              <a:t>اشتیاق و میل بر دسته بندی مناسب رویدادهای مرتبط و اطلاعات به منظور سهولت در مدیریت تمرکز دارد.</a:t>
            </a:r>
            <a:endParaRPr lang="en-US" sz="2000" b="1" dirty="0">
              <a:cs typeface="B Nazanin" pitchFamily="2" charset="-78"/>
            </a:endParaRPr>
          </a:p>
        </p:txBody>
      </p:sp>
      <p:sp>
        <p:nvSpPr>
          <p:cNvPr id="10" name="TextBox 9"/>
          <p:cNvSpPr txBox="1"/>
          <p:nvPr/>
        </p:nvSpPr>
        <p:spPr>
          <a:xfrm>
            <a:off x="381000" y="4500687"/>
            <a:ext cx="8458200" cy="707886"/>
          </a:xfrm>
          <a:prstGeom prst="rect">
            <a:avLst/>
          </a:prstGeom>
          <a:noFill/>
        </p:spPr>
        <p:txBody>
          <a:bodyPr wrap="square" rtlCol="1">
            <a:spAutoFit/>
          </a:bodyPr>
          <a:lstStyle/>
          <a:p>
            <a:pPr marL="342900" indent="-342900">
              <a:buFont typeface="Wingdings" pitchFamily="2" charset="2"/>
              <a:buChar char="v"/>
            </a:pPr>
            <a:r>
              <a:rPr lang="fa-IR" sz="2000" b="1" dirty="0">
                <a:cs typeface="B Nazanin" pitchFamily="2" charset="-78"/>
              </a:rPr>
              <a:t>انعکاس و یادداشت این رویداد در دفترچه یادداشت شخصی، به محقق این اطمینان خاطر را می دهد که در مرحله پردازش </a:t>
            </a:r>
            <a:r>
              <a:rPr lang="fa-IR" sz="2000" b="1" dirty="0" smtClean="0">
                <a:cs typeface="B Nazanin" pitchFamily="2" charset="-78"/>
              </a:rPr>
              <a:t>شواهد و </a:t>
            </a:r>
            <a:r>
              <a:rPr lang="fa-IR" sz="2000" b="1" dirty="0">
                <a:cs typeface="B Nazanin" pitchFamily="2" charset="-78"/>
              </a:rPr>
              <a:t>مدارک، این اتفاقات فراموش نخواهند شد.</a:t>
            </a:r>
            <a:endParaRPr lang="en-US" sz="2000" b="1" dirty="0">
              <a:cs typeface="B Nazanin" pitchFamily="2" charset="-78"/>
            </a:endParaRPr>
          </a:p>
        </p:txBody>
      </p:sp>
      <p:sp>
        <p:nvSpPr>
          <p:cNvPr id="11" name="Slide Number Placeholder 10"/>
          <p:cNvSpPr>
            <a:spLocks noGrp="1"/>
          </p:cNvSpPr>
          <p:nvPr>
            <p:ph type="sldNum" sz="quarter" idx="12"/>
          </p:nvPr>
        </p:nvSpPr>
        <p:spPr/>
        <p:txBody>
          <a:bodyPr/>
          <a:lstStyle/>
          <a:p>
            <a:fld id="{F1CCA958-2396-44DC-B994-AA3B02A54814}" type="slidenum">
              <a:rPr lang="fa-IR" smtClean="0"/>
              <a:t>31</a:t>
            </a:fld>
            <a:endParaRPr lang="fa-I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شروع مورد مطالعه</a:t>
            </a:r>
            <a:endParaRPr lang="en-US" sz="2400" dirty="0">
              <a:cs typeface="B Nazanin" pitchFamily="2" charset="-78"/>
            </a:endParaRPr>
          </a:p>
        </p:txBody>
      </p:sp>
      <p:sp>
        <p:nvSpPr>
          <p:cNvPr id="9" name="TextBox 8"/>
          <p:cNvSpPr txBox="1"/>
          <p:nvPr/>
        </p:nvSpPr>
        <p:spPr>
          <a:xfrm>
            <a:off x="76200" y="1447800"/>
            <a:ext cx="90424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اغلب برای محققان تازه کار، بی طرفی در طول تحقیق مشکل است. همه ما اعتقادات و باورهایی داریم که شخصیت ما را شکل می دهند. </a:t>
            </a:r>
            <a:endParaRPr lang="en-US" sz="2000" b="1" dirty="0">
              <a:cs typeface="B Nazanin" pitchFamily="2" charset="-78"/>
            </a:endParaRPr>
          </a:p>
        </p:txBody>
      </p:sp>
      <p:sp>
        <p:nvSpPr>
          <p:cNvPr id="10" name="TextBox 9"/>
          <p:cNvSpPr txBox="1"/>
          <p:nvPr/>
        </p:nvSpPr>
        <p:spPr>
          <a:xfrm>
            <a:off x="76200" y="2286000"/>
            <a:ext cx="89154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رویارویی </a:t>
            </a:r>
            <a:r>
              <a:rPr lang="fa-IR" sz="2000" b="1" dirty="0">
                <a:cs typeface="B Nazanin" pitchFamily="2" charset="-78"/>
              </a:rPr>
              <a:t>با افراد جدید در موقعیت های مختلف در مطالعه موردی، می </a:t>
            </a:r>
            <a:r>
              <a:rPr lang="fa-IR" sz="2000" b="1" dirty="0" smtClean="0">
                <a:cs typeface="B Nazanin" pitchFamily="2" charset="-78"/>
              </a:rPr>
              <a:t>تواند باورهایی </a:t>
            </a:r>
            <a:r>
              <a:rPr lang="fa-IR" sz="2000" b="1" dirty="0">
                <a:cs typeface="B Nazanin" pitchFamily="2" charset="-78"/>
              </a:rPr>
              <a:t>را به میان بیاورد که بر طرز دید </a:t>
            </a:r>
            <a:r>
              <a:rPr lang="fa-IR" sz="2000" b="1" dirty="0" smtClean="0">
                <a:cs typeface="B Nazanin" pitchFamily="2" charset="-78"/>
              </a:rPr>
              <a:t>ما اثربگذارد</a:t>
            </a:r>
            <a:r>
              <a:rPr lang="fa-IR" sz="2000" b="1" dirty="0">
                <a:cs typeface="B Nazanin" pitchFamily="2" charset="-78"/>
              </a:rPr>
              <a:t>. </a:t>
            </a:r>
            <a:endParaRPr lang="en-US" sz="2000" b="1" dirty="0">
              <a:cs typeface="B Nazanin" pitchFamily="2" charset="-78"/>
            </a:endParaRPr>
          </a:p>
        </p:txBody>
      </p:sp>
      <p:sp>
        <p:nvSpPr>
          <p:cNvPr id="11" name="TextBox 10"/>
          <p:cNvSpPr txBox="1"/>
          <p:nvPr/>
        </p:nvSpPr>
        <p:spPr>
          <a:xfrm>
            <a:off x="76200" y="3276600"/>
            <a:ext cx="8937171"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این طرفداری، دیدگاه محقق را تحت تاثیر قرار داده و می تواند اثر ناخواسته ای در انتخاب شیوه جمع آوری داده بگذارد. علاوه بر این، محقق ممکن است از این طرفداری های و تعصبات در </a:t>
            </a:r>
            <a:r>
              <a:rPr lang="fa-IR" sz="2000" b="1" dirty="0" smtClean="0">
                <a:cs typeface="B Nazanin" pitchFamily="2" charset="-78"/>
              </a:rPr>
              <a:t>نتیجه- گیری </a:t>
            </a:r>
            <a:r>
              <a:rPr lang="fa-IR" sz="2000" b="1" dirty="0">
                <a:cs typeface="B Nazanin" pitchFamily="2" charset="-78"/>
              </a:rPr>
              <a:t>ها و گزارش یافته ها تاثیر پذیرد. </a:t>
            </a:r>
            <a:endParaRPr lang="en-US" sz="2000" b="1" dirty="0">
              <a:cs typeface="B Nazanin" pitchFamily="2" charset="-78"/>
            </a:endParaRPr>
          </a:p>
        </p:txBody>
      </p:sp>
      <p:sp>
        <p:nvSpPr>
          <p:cNvPr id="12" name="TextBox 11"/>
          <p:cNvSpPr txBox="1"/>
          <p:nvPr/>
        </p:nvSpPr>
        <p:spPr>
          <a:xfrm>
            <a:off x="103414" y="4724400"/>
            <a:ext cx="8937171"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داشتن یک دیدگاه بی طرفانه و به دور از پیش داوری ها، ذهن باز و رویکردی حساس و پاسخگو را در مواجهه با افراد و موقعیت ها به دست می آورد.</a:t>
            </a:r>
            <a:endParaRPr lang="en-US" sz="2000" b="1" dirty="0">
              <a:cs typeface="B Nazanin" pitchFamily="2" charset="-78"/>
            </a:endParaRPr>
          </a:p>
        </p:txBody>
      </p:sp>
      <p:sp>
        <p:nvSpPr>
          <p:cNvPr id="8" name="Slide Number Placeholder 7"/>
          <p:cNvSpPr>
            <a:spLocks noGrp="1"/>
          </p:cNvSpPr>
          <p:nvPr>
            <p:ph type="sldNum" sz="quarter" idx="12"/>
          </p:nvPr>
        </p:nvSpPr>
        <p:spPr/>
        <p:txBody>
          <a:bodyPr/>
          <a:lstStyle/>
          <a:p>
            <a:fld id="{F1CCA958-2396-44DC-B994-AA3B02A54814}" type="slidenum">
              <a:rPr lang="fa-IR" smtClean="0"/>
              <a:t>32</a:t>
            </a:fld>
            <a:endParaRPr lang="fa-IR"/>
          </a:p>
        </p:txBody>
      </p:sp>
      <p:sp>
        <p:nvSpPr>
          <p:cNvPr id="13" name="Left Arrow 12">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ارائه مطالعه موردی</a:t>
            </a:r>
            <a:endParaRPr lang="en-US" sz="2400" dirty="0">
              <a:cs typeface="B Nazanin" pitchFamily="2" charset="-78"/>
            </a:endParaRPr>
          </a:p>
        </p:txBody>
      </p:sp>
      <p:sp>
        <p:nvSpPr>
          <p:cNvPr id="6" name="TextBox 5"/>
          <p:cNvSpPr txBox="1"/>
          <p:nvPr/>
        </p:nvSpPr>
        <p:spPr>
          <a:xfrm>
            <a:off x="0" y="1524000"/>
            <a:ext cx="91186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جمع آوری تمامی مدارک جمع آوری شده در طول </a:t>
            </a:r>
            <a:r>
              <a:rPr lang="fa-IR" sz="2000" b="1" dirty="0" smtClean="0">
                <a:cs typeface="B Nazanin" pitchFamily="2" charset="-78"/>
              </a:rPr>
              <a:t>پژوهش میدانی موردی بسیار </a:t>
            </a:r>
            <a:r>
              <a:rPr lang="fa-IR" sz="2000" b="1" dirty="0">
                <a:cs typeface="B Nazanin" pitchFamily="2" charset="-78"/>
              </a:rPr>
              <a:t>حساس ولی لذت بخش است. در این هنگام است که محقق شروع به توصیف نمونه مورد مطالعه و بیان داستان های کسب شده از تجارب می نماید. </a:t>
            </a:r>
            <a:endParaRPr lang="en-US" sz="2000" b="1" dirty="0">
              <a:cs typeface="B Nazanin" pitchFamily="2" charset="-78"/>
            </a:endParaRPr>
          </a:p>
        </p:txBody>
      </p:sp>
      <p:sp>
        <p:nvSpPr>
          <p:cNvPr id="9" name="TextBox 8"/>
          <p:cNvSpPr txBox="1"/>
          <p:nvPr/>
        </p:nvSpPr>
        <p:spPr>
          <a:xfrm>
            <a:off x="-12700" y="2692063"/>
            <a:ext cx="91186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نوشتن یک مطالعه موردی به دلیل گستردگی شواهد و مدارک جمع آوری شده بسیار مشکل است. ایجاد ساختار هرچند در نوشته های کوتاه کار آسانی نیست.</a:t>
            </a:r>
            <a:endParaRPr lang="en-US" sz="2000" b="1" dirty="0">
              <a:cs typeface="B Nazanin" pitchFamily="2" charset="-78"/>
            </a:endParaRPr>
          </a:p>
        </p:txBody>
      </p:sp>
      <p:sp>
        <p:nvSpPr>
          <p:cNvPr id="10" name="TextBox 9"/>
          <p:cNvSpPr txBox="1"/>
          <p:nvPr/>
        </p:nvSpPr>
        <p:spPr>
          <a:xfrm>
            <a:off x="-25400" y="3581400"/>
            <a:ext cx="91186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مهم است که به هنگام بحث و آنالیز از راهنمایی های </a:t>
            </a:r>
            <a:r>
              <a:rPr lang="fa-IR" sz="2000" b="1" dirty="0" smtClean="0">
                <a:cs typeface="B Nazanin" pitchFamily="2" charset="-78"/>
              </a:rPr>
              <a:t>یک </a:t>
            </a:r>
            <a:r>
              <a:rPr lang="fa-IR" sz="2000" b="1" dirty="0">
                <a:cs typeface="B Nazanin" pitchFamily="2" charset="-78"/>
              </a:rPr>
              <a:t>شخص ارشد استفاده شود. آنها می توانند تصویری دقیق از اینکه کجا باید تمرکز نمود و به چه مواردی باید توجه داشت، ترسیم نمایند.</a:t>
            </a:r>
            <a:endParaRPr lang="en-US" sz="2000" b="1" dirty="0">
              <a:cs typeface="B Nazanin" pitchFamily="2" charset="-78"/>
            </a:endParaRPr>
          </a:p>
        </p:txBody>
      </p:sp>
      <p:sp>
        <p:nvSpPr>
          <p:cNvPr id="11" name="TextBox 10"/>
          <p:cNvSpPr txBox="1"/>
          <p:nvPr/>
        </p:nvSpPr>
        <p:spPr>
          <a:xfrm>
            <a:off x="-43543" y="4876800"/>
            <a:ext cx="91186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معمولا، بحث و گفتمان با رویداد نگاری شروع می شود. با بیان ترتیب این که چه چیزی در چه زمانی در طول تحقیق اتفاق افتاده است، </a:t>
            </a:r>
            <a:r>
              <a:rPr lang="fa-IR" sz="2000" b="1" dirty="0" smtClean="0">
                <a:cs typeface="B Nazanin" pitchFamily="2" charset="-78"/>
              </a:rPr>
              <a:t>چهارچوبی </a:t>
            </a:r>
            <a:r>
              <a:rPr lang="fa-IR" sz="2000" b="1" dirty="0">
                <a:cs typeface="B Nazanin" pitchFamily="2" charset="-78"/>
              </a:rPr>
              <a:t>بنا نهاده می </a:t>
            </a:r>
            <a:r>
              <a:rPr lang="fa-IR" sz="2000" b="1" dirty="0" smtClean="0">
                <a:cs typeface="B Nazanin" pitchFamily="2" charset="-78"/>
              </a:rPr>
              <a:t>شود.</a:t>
            </a:r>
            <a:endParaRPr lang="en-US" sz="2000" b="1" dirty="0">
              <a:cs typeface="B Nazanin" pitchFamily="2" charset="-78"/>
            </a:endParaRPr>
          </a:p>
        </p:txBody>
      </p:sp>
      <p:sp>
        <p:nvSpPr>
          <p:cNvPr id="12" name="Slide Number Placeholder 11"/>
          <p:cNvSpPr>
            <a:spLocks noGrp="1"/>
          </p:cNvSpPr>
          <p:nvPr>
            <p:ph type="sldNum" sz="quarter" idx="12"/>
          </p:nvPr>
        </p:nvSpPr>
        <p:spPr/>
        <p:txBody>
          <a:bodyPr/>
          <a:lstStyle/>
          <a:p>
            <a:fld id="{F1CCA958-2396-44DC-B994-AA3B02A54814}" type="slidenum">
              <a:rPr lang="fa-IR" smtClean="0"/>
              <a:t>33</a:t>
            </a:fld>
            <a:endParaRPr lang="fa-I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ارائه مطالعه موردی</a:t>
            </a:r>
            <a:endParaRPr lang="en-US" sz="2400" dirty="0">
              <a:cs typeface="B Nazanin" pitchFamily="2" charset="-78"/>
            </a:endParaRPr>
          </a:p>
        </p:txBody>
      </p:sp>
      <p:sp>
        <p:nvSpPr>
          <p:cNvPr id="6" name="TextBox 5"/>
          <p:cNvSpPr txBox="1"/>
          <p:nvPr/>
        </p:nvSpPr>
        <p:spPr>
          <a:xfrm>
            <a:off x="711200" y="1524000"/>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این امر به سهم خود به وقایع امکان می دهد که به طور طبیعی در متن بیان شده و رویدادهای بحرانی به صورتی که رخ داده اند آورده شوند. همچنین این رویکرد به محقق کمک می کند تا مابین رویدادها و وقایع گذشته/آینده ارتباط برقرار کند.</a:t>
            </a:r>
            <a:endParaRPr lang="en-US" sz="2000" b="1" dirty="0">
              <a:cs typeface="B Nazanin" pitchFamily="2" charset="-78"/>
            </a:endParaRPr>
          </a:p>
        </p:txBody>
      </p:sp>
      <p:sp>
        <p:nvSpPr>
          <p:cNvPr id="7" name="TextBox 6"/>
          <p:cNvSpPr txBox="1"/>
          <p:nvPr/>
        </p:nvSpPr>
        <p:spPr>
          <a:xfrm>
            <a:off x="533400" y="2921168"/>
            <a:ext cx="8458200" cy="1015663"/>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عامل دیگری که به متن قدرت می بخشد، انسجام منطقی بحث است. رویداد نگاری به تنهایی نمی تواند تمامی مسائل را روشن کند. </a:t>
            </a:r>
            <a:r>
              <a:rPr lang="fa-IR" sz="2000" b="1" dirty="0" smtClean="0">
                <a:cs typeface="B Nazanin" pitchFamily="2" charset="-78"/>
              </a:rPr>
              <a:t>بنابراین استفاده </a:t>
            </a:r>
            <a:r>
              <a:rPr lang="fa-IR" sz="2000" b="1" dirty="0">
                <a:cs typeface="B Nazanin" pitchFamily="2" charset="-78"/>
              </a:rPr>
              <a:t>از ارجاع و رفرنس دهی برای تاکید بر عوامل کلیدی حیاتی است.</a:t>
            </a:r>
            <a:endParaRPr lang="en-US" sz="2000" b="1" dirty="0">
              <a:cs typeface="B Nazanin" pitchFamily="2" charset="-78"/>
            </a:endParaRPr>
          </a:p>
        </p:txBody>
      </p:sp>
      <p:sp>
        <p:nvSpPr>
          <p:cNvPr id="8" name="TextBox 7"/>
          <p:cNvSpPr txBox="1"/>
          <p:nvPr/>
        </p:nvSpPr>
        <p:spPr>
          <a:xfrm>
            <a:off x="533400" y="4191000"/>
            <a:ext cx="8458200" cy="400110"/>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تکرار </a:t>
            </a:r>
            <a:r>
              <a:rPr lang="fa-IR" sz="2000" b="1" dirty="0" smtClean="0">
                <a:cs typeface="B Nazanin" pitchFamily="2" charset="-78"/>
              </a:rPr>
              <a:t>پی‌درپی </a:t>
            </a:r>
            <a:r>
              <a:rPr lang="fa-IR" sz="2000" b="1" dirty="0">
                <a:cs typeface="B Nazanin" pitchFamily="2" charset="-78"/>
              </a:rPr>
              <a:t>هدف و مقصود تحقیق به ایجاد ساختار منسجم کمک می </a:t>
            </a:r>
            <a:r>
              <a:rPr lang="fa-IR" sz="2000" b="1" dirty="0" smtClean="0">
                <a:cs typeface="B Nazanin" pitchFamily="2" charset="-78"/>
              </a:rPr>
              <a:t>کند.</a:t>
            </a:r>
            <a:endParaRPr lang="en-US" sz="2000" b="1" dirty="0">
              <a:cs typeface="B Nazanin" pitchFamily="2" charset="-78"/>
            </a:endParaRPr>
          </a:p>
        </p:txBody>
      </p:sp>
      <p:sp>
        <p:nvSpPr>
          <p:cNvPr id="9" name="TextBox 8"/>
          <p:cNvSpPr txBox="1"/>
          <p:nvPr/>
        </p:nvSpPr>
        <p:spPr>
          <a:xfrm>
            <a:off x="547914" y="4876800"/>
            <a:ext cx="8458200" cy="707886"/>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این </a:t>
            </a:r>
            <a:r>
              <a:rPr lang="fa-IR" sz="2000" b="1" dirty="0">
                <a:cs typeface="B Nazanin" pitchFamily="2" charset="-78"/>
              </a:rPr>
              <a:t>اهداف و مقاصد باید پرسیده شده و جواب داده شوند. آیا می توان یک نتیجه کلی گرفت یا اینکه نتایج </a:t>
            </a:r>
            <a:r>
              <a:rPr lang="fa-IR" sz="2000" b="1" dirty="0" smtClean="0">
                <a:cs typeface="B Nazanin" pitchFamily="2" charset="-78"/>
              </a:rPr>
              <a:t>فقط اکتشافی هستند</a:t>
            </a:r>
            <a:r>
              <a:rPr lang="fa-IR" sz="2000" b="1" dirty="0">
                <a:cs typeface="B Nazanin" pitchFamily="2" charset="-78"/>
              </a:rPr>
              <a:t>؟</a:t>
            </a:r>
            <a:endParaRPr lang="en-US" sz="2000" b="1" dirty="0">
              <a:cs typeface="B Nazanin" pitchFamily="2" charset="-78"/>
            </a:endParaRPr>
          </a:p>
        </p:txBody>
      </p:sp>
      <p:sp>
        <p:nvSpPr>
          <p:cNvPr id="10" name="Slide Number Placeholder 9"/>
          <p:cNvSpPr>
            <a:spLocks noGrp="1"/>
          </p:cNvSpPr>
          <p:nvPr>
            <p:ph type="sldNum" sz="quarter" idx="12"/>
          </p:nvPr>
        </p:nvSpPr>
        <p:spPr/>
        <p:txBody>
          <a:bodyPr/>
          <a:lstStyle/>
          <a:p>
            <a:fld id="{F1CCA958-2396-44DC-B994-AA3B02A54814}" type="slidenum">
              <a:rPr lang="fa-IR" smtClean="0"/>
              <a:t>34</a:t>
            </a:fld>
            <a:endParaRPr lang="fa-I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7500" y="1447800"/>
            <a:ext cx="84582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فکر کنید که یک تیم هاکی، باشگاه یوگا، قهرمان ورزشی، مربی شنا یا یک مقام مسئول از این نتایج چگونه بهره خواهند جست. کاربرد </a:t>
            </a:r>
            <a:r>
              <a:rPr lang="fa-IR" sz="2000" b="1" dirty="0" smtClean="0">
                <a:cs typeface="B Nazanin" pitchFamily="2" charset="-78"/>
              </a:rPr>
              <a:t>برنامه  </a:t>
            </a:r>
            <a:r>
              <a:rPr lang="fa-IR" sz="2000" b="1" dirty="0">
                <a:cs typeface="B Nazanin" pitchFamily="2" charset="-78"/>
              </a:rPr>
              <a:t>به </a:t>
            </a:r>
            <a:r>
              <a:rPr lang="fa-IR" sz="2000" b="1" dirty="0" smtClean="0">
                <a:cs typeface="B Nazanin" pitchFamily="2" charset="-78"/>
              </a:rPr>
              <a:t>کاربعد </a:t>
            </a:r>
            <a:r>
              <a:rPr lang="fa-IR" sz="2000" b="1" dirty="0">
                <a:cs typeface="B Nazanin" pitchFamily="2" charset="-78"/>
              </a:rPr>
              <a:t>عملی آن است. </a:t>
            </a:r>
            <a:endParaRPr lang="en-US" sz="2000" b="1" dirty="0">
              <a:cs typeface="B Nazanin" pitchFamily="2" charset="-78"/>
            </a:endParaRPr>
          </a:p>
        </p:txBody>
      </p:sp>
      <p:sp>
        <p:nvSpPr>
          <p:cNvPr id="6" name="TextBox 5"/>
          <p:cNvSpPr txBox="1"/>
          <p:nvPr/>
        </p:nvSpPr>
        <p:spPr>
          <a:xfrm>
            <a:off x="381000" y="304800"/>
            <a:ext cx="8458200" cy="461665"/>
          </a:xfrm>
          <a:prstGeom prst="rect">
            <a:avLst/>
          </a:prstGeom>
          <a:noFill/>
        </p:spPr>
        <p:txBody>
          <a:bodyPr wrap="square" rtlCol="1">
            <a:spAutoFit/>
          </a:bodyPr>
          <a:lstStyle/>
          <a:p>
            <a:pPr algn="ctr"/>
            <a:r>
              <a:rPr lang="fa-IR" sz="2400" b="1" dirty="0">
                <a:cs typeface="B Nazanin" pitchFamily="2" charset="-78"/>
              </a:rPr>
              <a:t>ارائه مطالعه موردی</a:t>
            </a:r>
            <a:endParaRPr lang="en-US" sz="2400" dirty="0">
              <a:cs typeface="B Nazanin" pitchFamily="2" charset="-78"/>
            </a:endParaRPr>
          </a:p>
        </p:txBody>
      </p:sp>
      <p:sp>
        <p:nvSpPr>
          <p:cNvPr id="7" name="TextBox 6"/>
          <p:cNvSpPr txBox="1"/>
          <p:nvPr/>
        </p:nvSpPr>
        <p:spPr>
          <a:xfrm>
            <a:off x="395514" y="2438400"/>
            <a:ext cx="8458200" cy="707886"/>
          </a:xfrm>
          <a:prstGeom prst="rect">
            <a:avLst/>
          </a:prstGeom>
          <a:noFill/>
        </p:spPr>
        <p:txBody>
          <a:bodyPr wrap="square" rtlCol="1">
            <a:spAutoFit/>
          </a:bodyPr>
          <a:lstStyle/>
          <a:p>
            <a:pPr marL="342900" indent="-342900">
              <a:buFont typeface="Wingdings" pitchFamily="2" charset="2"/>
              <a:buChar char="q"/>
            </a:pPr>
            <a:r>
              <a:rPr lang="fa-IR" sz="2000" b="1" dirty="0">
                <a:cs typeface="B Nazanin" pitchFamily="2" charset="-78"/>
              </a:rPr>
              <a:t>نهایتا، آیا می توان تئوری های بالقوه ای از مطالعه استخراج نمود؟ و آیا می توان در نمونه های مشابه یا مطالعات دیگر از آن استفاده کرد؟</a:t>
            </a:r>
            <a:endParaRPr lang="en-US" sz="2000" b="1" dirty="0">
              <a:cs typeface="B Nazanin" pitchFamily="2" charset="-78"/>
            </a:endParaRPr>
          </a:p>
        </p:txBody>
      </p:sp>
      <p:sp>
        <p:nvSpPr>
          <p:cNvPr id="8" name="Rectangle 7"/>
          <p:cNvSpPr/>
          <p:nvPr/>
        </p:nvSpPr>
        <p:spPr>
          <a:xfrm>
            <a:off x="76200" y="3412123"/>
            <a:ext cx="8763000" cy="400110"/>
          </a:xfrm>
          <a:prstGeom prst="rect">
            <a:avLst/>
          </a:prstGeom>
        </p:spPr>
        <p:txBody>
          <a:bodyPr wrap="square">
            <a:spAutoFit/>
          </a:bodyPr>
          <a:lstStyle/>
          <a:p>
            <a:pPr marL="342900" indent="-342900">
              <a:buFont typeface="Wingdings" pitchFamily="2" charset="2"/>
              <a:buChar char="q"/>
            </a:pPr>
            <a:r>
              <a:rPr lang="fa-IR" sz="2000" b="1" dirty="0">
                <a:cs typeface="B Nazanin" pitchFamily="2" charset="-78"/>
              </a:rPr>
              <a:t>با تفکر در مورد خروجی، فرمت و مخاطبان مطالعه موردی، ارائه نتایج </a:t>
            </a:r>
            <a:r>
              <a:rPr lang="fa-IR" sz="2000" b="1" dirty="0" smtClean="0">
                <a:cs typeface="B Nazanin" pitchFamily="2" charset="-78"/>
              </a:rPr>
              <a:t>موثری می‌توان داشت.</a:t>
            </a:r>
            <a:endParaRPr lang="fa-IR" sz="2000" b="1" dirty="0">
              <a:cs typeface="B Nazanin" pitchFamily="2" charset="-78"/>
            </a:endParaRPr>
          </a:p>
        </p:txBody>
      </p:sp>
      <p:sp>
        <p:nvSpPr>
          <p:cNvPr id="9" name="Rectangle 8"/>
          <p:cNvSpPr/>
          <p:nvPr/>
        </p:nvSpPr>
        <p:spPr>
          <a:xfrm>
            <a:off x="165100" y="4191000"/>
            <a:ext cx="8674100" cy="707886"/>
          </a:xfrm>
          <a:prstGeom prst="rect">
            <a:avLst/>
          </a:prstGeom>
        </p:spPr>
        <p:txBody>
          <a:bodyPr wrap="square">
            <a:spAutoFit/>
          </a:bodyPr>
          <a:lstStyle/>
          <a:p>
            <a:pPr marL="342900" indent="-342900">
              <a:buFont typeface="Wingdings" pitchFamily="2" charset="2"/>
              <a:buChar char="q"/>
            </a:pPr>
            <a:r>
              <a:rPr lang="fa-IR" sz="2000" b="1" dirty="0" smtClean="0">
                <a:cs typeface="B Nazanin" pitchFamily="2" charset="-78"/>
              </a:rPr>
              <a:t>به </a:t>
            </a:r>
            <a:r>
              <a:rPr lang="fa-IR" sz="2000" b="1" dirty="0">
                <a:cs typeface="B Nazanin" pitchFamily="2" charset="-78"/>
              </a:rPr>
              <a:t>یاد داشته باشید که تحقیق، مقادیر زیادی مدارک مستند به شکل گزارشات مکتوب، انتشارات، یادداشت ها و غیره خواهد داشت که نیازمند یک گزارش برنامه ریزی شده است.</a:t>
            </a:r>
            <a:endParaRPr lang="en-US" sz="2000" b="1" dirty="0">
              <a:cs typeface="B Nazanin" pitchFamily="2" charset="-78"/>
            </a:endParaRPr>
          </a:p>
        </p:txBody>
      </p:sp>
      <p:sp>
        <p:nvSpPr>
          <p:cNvPr id="12" name="Slide Number Placeholder 11"/>
          <p:cNvSpPr>
            <a:spLocks noGrp="1"/>
          </p:cNvSpPr>
          <p:nvPr>
            <p:ph type="sldNum" sz="quarter" idx="12"/>
          </p:nvPr>
        </p:nvSpPr>
        <p:spPr/>
        <p:txBody>
          <a:bodyPr/>
          <a:lstStyle/>
          <a:p>
            <a:fld id="{F1CCA958-2396-44DC-B994-AA3B02A54814}" type="slidenum">
              <a:rPr lang="fa-IR" smtClean="0"/>
              <a:t>35</a:t>
            </a:fld>
            <a:endParaRPr lang="fa-IR"/>
          </a:p>
        </p:txBody>
      </p:sp>
      <p:sp>
        <p:nvSpPr>
          <p:cNvPr id="11" name="Left Arrow 10">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1CCA958-2396-44DC-B994-AA3B02A54814}" type="slidenum">
              <a:rPr lang="fa-IR" smtClean="0"/>
              <a:t>36</a:t>
            </a:fld>
            <a:endParaRPr lang="fa-IR"/>
          </a:p>
        </p:txBody>
      </p:sp>
      <p:sp>
        <p:nvSpPr>
          <p:cNvPr id="8" name="TextBox 7"/>
          <p:cNvSpPr txBox="1"/>
          <p:nvPr/>
        </p:nvSpPr>
        <p:spPr>
          <a:xfrm>
            <a:off x="25400" y="150912"/>
            <a:ext cx="9118600" cy="677108"/>
          </a:xfrm>
          <a:prstGeom prst="rect">
            <a:avLst/>
          </a:prstGeom>
          <a:noFill/>
        </p:spPr>
        <p:txBody>
          <a:bodyPr wrap="square" rtlCol="1">
            <a:spAutoFit/>
          </a:bodyPr>
          <a:lstStyle/>
          <a:p>
            <a:pPr algn="ctr"/>
            <a:r>
              <a:rPr lang="fa-IR" sz="2400" b="1" dirty="0" smtClean="0">
                <a:cs typeface="B Nazanin" pitchFamily="2" charset="-78"/>
              </a:rPr>
              <a:t>(مزایای پژوهش موردی) </a:t>
            </a:r>
            <a:r>
              <a:rPr lang="fa-IR" sz="1400" b="1" dirty="0" smtClean="0">
                <a:cs typeface="B Nazanin" pitchFamily="2" charset="-78"/>
              </a:rPr>
              <a:t>مردیت </a:t>
            </a:r>
            <a:r>
              <a:rPr lang="fa-IR" sz="1400" b="1" dirty="0">
                <a:cs typeface="B Nazanin" pitchFamily="2" charset="-78"/>
              </a:rPr>
              <a:t>گال، والتربورگ، جویس گال، مترجم دکتر احمد رضا نصر،روش‌‌های تحقیق کمی و کیفی در علوم تربیتی و روان‌شناسی،1389)</a:t>
            </a:r>
            <a:endParaRPr lang="en-US" sz="1400" dirty="0">
              <a:cs typeface="B Nazanin" pitchFamily="2" charset="-78"/>
            </a:endParaRPr>
          </a:p>
        </p:txBody>
      </p:sp>
      <p:sp>
        <p:nvSpPr>
          <p:cNvPr id="7" name="TextBox 6"/>
          <p:cNvSpPr txBox="1"/>
          <p:nvPr/>
        </p:nvSpPr>
        <p:spPr>
          <a:xfrm>
            <a:off x="8686800" y="458688"/>
            <a:ext cx="184731" cy="369332"/>
          </a:xfrm>
          <a:prstGeom prst="rect">
            <a:avLst/>
          </a:prstGeom>
          <a:noFill/>
        </p:spPr>
        <p:txBody>
          <a:bodyPr wrap="none" rtlCol="1">
            <a:spAutoFit/>
          </a:bodyPr>
          <a:lstStyle/>
          <a:p>
            <a:endParaRPr lang="fa-IR" dirty="0"/>
          </a:p>
        </p:txBody>
      </p:sp>
      <p:sp>
        <p:nvSpPr>
          <p:cNvPr id="10" name="TextBox 9"/>
          <p:cNvSpPr txBox="1"/>
          <p:nvPr/>
        </p:nvSpPr>
        <p:spPr>
          <a:xfrm>
            <a:off x="0" y="1447800"/>
            <a:ext cx="9118600" cy="3293209"/>
          </a:xfrm>
          <a:prstGeom prst="rect">
            <a:avLst/>
          </a:prstGeom>
          <a:noFill/>
        </p:spPr>
        <p:txBody>
          <a:bodyPr wrap="square" rtlCol="1">
            <a:spAutoFit/>
          </a:bodyPr>
          <a:lstStyle/>
          <a:p>
            <a:pPr marL="285750" indent="-285750">
              <a:buFont typeface="Wingdings" pitchFamily="2" charset="2"/>
              <a:buChar char="q"/>
            </a:pPr>
            <a:r>
              <a:rPr lang="fa-IR" sz="2800" b="1" dirty="0" smtClean="0">
                <a:cs typeface="B Nazanin" pitchFamily="2" charset="-78"/>
              </a:rPr>
              <a:t>مزایا: </a:t>
            </a:r>
          </a:p>
          <a:p>
            <a:pPr marL="342900" indent="-342900">
              <a:buFont typeface="Wingdings" pitchFamily="2" charset="2"/>
              <a:buChar char="v"/>
            </a:pPr>
            <a:r>
              <a:rPr lang="fa-IR" sz="2000" b="1" dirty="0" smtClean="0">
                <a:cs typeface="B Nazanin" pitchFamily="2" charset="-78"/>
              </a:rPr>
              <a:t>پژوهشگرپژوهش موردی می‌تواند از طریق یک فرآیند توصیفی غنی، موردی را چنان زنده کند که با شیوه‌های آماری کمی ممکن نیست. </a:t>
            </a:r>
          </a:p>
          <a:p>
            <a:pPr marL="342900" indent="-342900">
              <a:buFont typeface="Wingdings" pitchFamily="2" charset="2"/>
              <a:buChar char="§"/>
            </a:pPr>
            <a:r>
              <a:rPr lang="fa-IR" sz="2000" b="1" dirty="0" smtClean="0">
                <a:cs typeface="B Nazanin" pitchFamily="2" charset="-78"/>
              </a:rPr>
              <a:t>بنابراین، خوانندگان گزارش‌های پژوهش موردی در مقایسه با گزارش‌های تحقیق کمی، مبنا و اساس بهتری جهت بسط و گسترش نظریه، طراحی روش‌های تربیتی و کارهای دیگرخواهند داشت.</a:t>
            </a:r>
          </a:p>
          <a:p>
            <a:pPr marL="342900" indent="-342900">
              <a:buFont typeface="Wingdings" pitchFamily="2" charset="2"/>
              <a:buChar char="v"/>
            </a:pPr>
            <a:endParaRPr lang="fa-IR" sz="2000" b="1" dirty="0" smtClean="0">
              <a:cs typeface="B Nazanin" pitchFamily="2" charset="-78"/>
            </a:endParaRPr>
          </a:p>
          <a:p>
            <a:pPr marL="342900" indent="-342900">
              <a:buFont typeface="Wingdings" pitchFamily="2" charset="2"/>
              <a:buChar char="v"/>
            </a:pPr>
            <a:r>
              <a:rPr lang="fa-IR" sz="2000" b="1" dirty="0" smtClean="0">
                <a:cs typeface="B Nazanin" pitchFamily="2" charset="-78"/>
              </a:rPr>
              <a:t>مزیت دیگر کیفیت نامتعین آن است.</a:t>
            </a:r>
          </a:p>
          <a:p>
            <a:pPr marL="342900" indent="-342900">
              <a:buFont typeface="Wingdings" pitchFamily="2" charset="2"/>
              <a:buChar char="§"/>
            </a:pPr>
            <a:r>
              <a:rPr lang="fa-IR" sz="2000" b="1" dirty="0" smtClean="0">
                <a:cs typeface="B Nazanin" pitchFamily="2" charset="-78"/>
              </a:rPr>
              <a:t>به محض اینکه پژوهشگران داده‌ها را جمع‌آوری کردند و در مورد پدیده معینی بینش و بصیرت به دست آورند، می‌توانند موردی را که پژوهش برآن تاکید دارد، تغییر داده و از روش‌های جدید گردآوری اطلاعات استفاده کنندو سوال‌های جدیدی را ارائه نمایند.</a:t>
            </a:r>
            <a:endParaRPr lang="en-US" sz="2000" b="1" dirty="0">
              <a:cs typeface="B Nazanin" pitchFamily="2" charset="-78"/>
            </a:endParaRP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1CCA958-2396-44DC-B994-AA3B02A54814}" type="slidenum">
              <a:rPr lang="fa-IR" smtClean="0"/>
              <a:t>37</a:t>
            </a:fld>
            <a:endParaRPr lang="fa-IR"/>
          </a:p>
        </p:txBody>
      </p:sp>
      <p:sp>
        <p:nvSpPr>
          <p:cNvPr id="8" name="TextBox 7"/>
          <p:cNvSpPr txBox="1"/>
          <p:nvPr/>
        </p:nvSpPr>
        <p:spPr>
          <a:xfrm>
            <a:off x="25400" y="150912"/>
            <a:ext cx="9118600" cy="677108"/>
          </a:xfrm>
          <a:prstGeom prst="rect">
            <a:avLst/>
          </a:prstGeom>
          <a:noFill/>
        </p:spPr>
        <p:txBody>
          <a:bodyPr wrap="square" rtlCol="1">
            <a:spAutoFit/>
          </a:bodyPr>
          <a:lstStyle/>
          <a:p>
            <a:pPr algn="ctr"/>
            <a:r>
              <a:rPr lang="fa-IR" sz="2400" b="1" dirty="0" smtClean="0">
                <a:cs typeface="B Nazanin" pitchFamily="2" charset="-78"/>
              </a:rPr>
              <a:t>(معایب پژوهش موردی) </a:t>
            </a:r>
            <a:r>
              <a:rPr lang="fa-IR" sz="1400" b="1" dirty="0" smtClean="0">
                <a:cs typeface="B Nazanin" pitchFamily="2" charset="-78"/>
              </a:rPr>
              <a:t>مردیت </a:t>
            </a:r>
            <a:r>
              <a:rPr lang="fa-IR" sz="1400" b="1" dirty="0">
                <a:cs typeface="B Nazanin" pitchFamily="2" charset="-78"/>
              </a:rPr>
              <a:t>گال، والتربورگ، جویس گال، مترجم دکتر احمد رضا نصر،روش‌‌های تحقیق کمی و کیفی در علوم تربیتی و روان‌شناسی،1389)</a:t>
            </a:r>
            <a:endParaRPr lang="en-US" sz="1400" dirty="0">
              <a:cs typeface="B Nazanin" pitchFamily="2" charset="-78"/>
            </a:endParaRPr>
          </a:p>
        </p:txBody>
      </p:sp>
      <p:sp>
        <p:nvSpPr>
          <p:cNvPr id="9" name="TextBox 8"/>
          <p:cNvSpPr txBox="1"/>
          <p:nvPr/>
        </p:nvSpPr>
        <p:spPr>
          <a:xfrm>
            <a:off x="0" y="1524000"/>
            <a:ext cx="9118600" cy="2677656"/>
          </a:xfrm>
          <a:prstGeom prst="rect">
            <a:avLst/>
          </a:prstGeom>
          <a:noFill/>
        </p:spPr>
        <p:txBody>
          <a:bodyPr wrap="square" rtlCol="1">
            <a:spAutoFit/>
          </a:bodyPr>
          <a:lstStyle/>
          <a:p>
            <a:pPr marL="342900" indent="-342900">
              <a:buFont typeface="Wingdings" pitchFamily="2" charset="2"/>
              <a:buChar char="q"/>
            </a:pPr>
            <a:r>
              <a:rPr lang="fa-IR" sz="2800" dirty="0" smtClean="0">
                <a:cs typeface="B Nazanin" pitchFamily="2" charset="-78"/>
              </a:rPr>
              <a:t>معایب:</a:t>
            </a:r>
          </a:p>
          <a:p>
            <a:pPr marL="342900" indent="-342900">
              <a:buFont typeface="Wingdings" pitchFamily="2" charset="2"/>
              <a:buChar char="v"/>
            </a:pPr>
            <a:r>
              <a:rPr lang="fa-IR" sz="2000" b="1" dirty="0" smtClean="0">
                <a:cs typeface="B Nazanin" pitchFamily="2" charset="-78"/>
              </a:rPr>
              <a:t>عیب عمده پژوهش موردی، دشواری تعمیم یافته‌های آن به سایر موقعیت‌هاست.</a:t>
            </a:r>
          </a:p>
          <a:p>
            <a:endParaRPr lang="fa-IR" sz="2000" b="1" dirty="0" smtClean="0">
              <a:cs typeface="B Nazanin" pitchFamily="2" charset="-78"/>
            </a:endParaRPr>
          </a:p>
          <a:p>
            <a:pPr marL="342900" indent="-342900">
              <a:buFont typeface="Wingdings" pitchFamily="2" charset="2"/>
              <a:buChar char="v"/>
            </a:pPr>
            <a:r>
              <a:rPr lang="fa-IR" sz="2000" b="1" dirty="0" smtClean="0">
                <a:cs typeface="B Nazanin" pitchFamily="2" charset="-78"/>
              </a:rPr>
              <a:t>عیب دیگر آن بروز مشکلات اخلاقی است؛ به این معنا که هنگام انتشار گزارش پژوهش موردی، ممکن است هویت افراد یا سازمان‌هایی که در آن شرکت داشته‌اند، برملاشود.</a:t>
            </a:r>
          </a:p>
          <a:p>
            <a:endParaRPr lang="fa-IR" sz="2000" b="1" dirty="0" smtClean="0">
              <a:cs typeface="B Nazanin" pitchFamily="2" charset="-78"/>
            </a:endParaRPr>
          </a:p>
          <a:p>
            <a:pPr marL="342900" indent="-342900">
              <a:buFont typeface="Wingdings" pitchFamily="2" charset="2"/>
              <a:buChar char="v"/>
            </a:pPr>
            <a:r>
              <a:rPr lang="fa-IR" sz="2000" b="1" dirty="0" smtClean="0">
                <a:cs typeface="B Nazanin" pitchFamily="2" charset="-78"/>
              </a:rPr>
              <a:t>انجام پژوهش‌های، کارزیادی طلب می‌کنند و شدیدا بر مهارت‌های زبانی پیشرفته برای شناسایی سازه‌ها، زمینه و الگو‌های کلان تاکید دارند.</a:t>
            </a:r>
            <a:endParaRPr lang="en-US" sz="2000" b="1" dirty="0">
              <a:cs typeface="B Nazanin" pitchFamily="2" charset="-78"/>
            </a:endParaRPr>
          </a:p>
        </p:txBody>
      </p:sp>
      <p:sp>
        <p:nvSpPr>
          <p:cNvPr id="10" name="Left Arrow 9">
            <a:hlinkClick r:id="rId3" action="ppaction://hlinksldjump"/>
          </p:cNvPr>
          <p:cNvSpPr/>
          <p:nvPr/>
        </p:nvSpPr>
        <p:spPr>
          <a:xfrm>
            <a:off x="177800" y="148771"/>
            <a:ext cx="199826"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1CCA958-2396-44DC-B994-AA3B02A54814}" type="slidenum">
              <a:rPr lang="fa-IR" smtClean="0"/>
              <a:t>38</a:t>
            </a:fld>
            <a:endParaRPr lang="fa-IR"/>
          </a:p>
        </p:txBody>
      </p:sp>
      <p:sp>
        <p:nvSpPr>
          <p:cNvPr id="8" name="TextBox 7"/>
          <p:cNvSpPr txBox="1"/>
          <p:nvPr/>
        </p:nvSpPr>
        <p:spPr>
          <a:xfrm>
            <a:off x="25400" y="6479977"/>
            <a:ext cx="9118600" cy="307777"/>
          </a:xfrm>
          <a:prstGeom prst="rect">
            <a:avLst/>
          </a:prstGeom>
          <a:noFill/>
        </p:spPr>
        <p:txBody>
          <a:bodyPr wrap="square" rtlCol="1">
            <a:spAutoFit/>
          </a:bodyPr>
          <a:lstStyle/>
          <a:p>
            <a:pPr algn="ctr"/>
            <a:r>
              <a:rPr lang="fa-IR" sz="1400" b="1" dirty="0" smtClean="0">
                <a:cs typeface="B Nazanin" pitchFamily="2" charset="-78"/>
              </a:rPr>
              <a:t>مردیت </a:t>
            </a:r>
            <a:r>
              <a:rPr lang="fa-IR" sz="1400" b="1" dirty="0">
                <a:cs typeface="B Nazanin" pitchFamily="2" charset="-78"/>
              </a:rPr>
              <a:t>گال، والتربورگ، جویس گال، مترجم دکتر احمد رضا نصر،روش‌‌های تحقیق کمی و کیفی در علوم تربیتی و روان‌شناسی،1389)</a:t>
            </a:r>
            <a:endParaRPr lang="en-US" sz="1400" dirty="0">
              <a:cs typeface="B Nazanin" pitchFamily="2" charset="-78"/>
            </a:endParaRPr>
          </a:p>
        </p:txBody>
      </p:sp>
      <p:sp>
        <p:nvSpPr>
          <p:cNvPr id="9" name="TextBox 8"/>
          <p:cNvSpPr txBox="1"/>
          <p:nvPr/>
        </p:nvSpPr>
        <p:spPr>
          <a:xfrm>
            <a:off x="25400" y="228600"/>
            <a:ext cx="9067800" cy="707886"/>
          </a:xfrm>
          <a:prstGeom prst="rect">
            <a:avLst/>
          </a:prstGeom>
          <a:noFill/>
        </p:spPr>
        <p:txBody>
          <a:bodyPr wrap="square" rtlCol="1">
            <a:spAutoFit/>
          </a:bodyPr>
          <a:lstStyle/>
          <a:p>
            <a:r>
              <a:rPr lang="fa-IR" sz="2000" b="1" dirty="0" smtClean="0">
                <a:cs typeface="B Nazanin" pitchFamily="2" charset="-78"/>
              </a:rPr>
              <a:t>اشتباههای که گاهی پژوهشگر در انجام پژوهش موردی مرتکب می‌شود :</a:t>
            </a:r>
          </a:p>
          <a:p>
            <a:endParaRPr lang="en-US" sz="2000" b="1" dirty="0">
              <a:cs typeface="B Nazanin" pitchFamily="2" charset="-78"/>
            </a:endParaRPr>
          </a:p>
        </p:txBody>
      </p:sp>
      <p:sp>
        <p:nvSpPr>
          <p:cNvPr id="10" name="TextBox 9"/>
          <p:cNvSpPr txBox="1"/>
          <p:nvPr/>
        </p:nvSpPr>
        <p:spPr>
          <a:xfrm>
            <a:off x="76200" y="1295400"/>
            <a:ext cx="9067800" cy="3477875"/>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به تعریف واحد تحلیل و مورد یا مواردی که باید مورد پژوهش قرارگیرد توجه کافی نمی‌کند.</a:t>
            </a:r>
          </a:p>
          <a:p>
            <a:pPr marL="342900" indent="-342900">
              <a:buFont typeface="Wingdings" pitchFamily="2" charset="2"/>
              <a:buChar char="q"/>
            </a:pPr>
            <a:r>
              <a:rPr lang="fa-IR" sz="2000" b="1" dirty="0" smtClean="0">
                <a:cs typeface="B Nazanin" pitchFamily="2" charset="-78"/>
              </a:rPr>
              <a:t>پدیده مورد پژوهش را به صورت کافی و عمیق توصیف نمی‌کند.</a:t>
            </a:r>
          </a:p>
          <a:p>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rPr>
              <a:t>برای پیشبرد مطلب و برقراری تماس و ایجاد رابطه با شرکت کنندگان به مقدار لازم کوشش نمی‌کند.</a:t>
            </a:r>
          </a:p>
          <a:p>
            <a:pPr marL="342900" indent="-342900">
              <a:buFont typeface="Wingdings" pitchFamily="2" charset="2"/>
              <a:buChar char="q"/>
            </a:pPr>
            <a:r>
              <a:rPr lang="fa-IR" sz="2000" b="1" dirty="0" smtClean="0">
                <a:cs typeface="B Nazanin" pitchFamily="2" charset="-78"/>
              </a:rPr>
              <a:t>توجه نمی‌کند که چگونه تعصبات و ویژگی‌های شخصیتی ممکن است بر نتایج پژوهش تاثیر داشته باشد.</a:t>
            </a:r>
          </a:p>
          <a:p>
            <a:pPr marL="342900" indent="-342900">
              <a:buFont typeface="Wingdings" pitchFamily="2" charset="2"/>
              <a:buChar char="q"/>
            </a:pPr>
            <a:r>
              <a:rPr lang="fa-IR" sz="2000" b="1" dirty="0" smtClean="0">
                <a:cs typeface="B Nazanin" pitchFamily="2" charset="-78"/>
              </a:rPr>
              <a:t>گردآوری داده‌ها را قبل از مواقع و نابهنگام پایان می‌دهد.</a:t>
            </a:r>
          </a:p>
          <a:p>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rPr>
              <a:t>تلاش کافی برای کنترل پایایی و اعتبار یافته‌های پژوهش موردی به عمل نمی‌آورد.</a:t>
            </a:r>
          </a:p>
          <a:p>
            <a:pPr marL="342900" indent="-342900">
              <a:buFont typeface="Wingdings" pitchFamily="2" charset="2"/>
              <a:buChar char="q"/>
            </a:pPr>
            <a:r>
              <a:rPr lang="fa-IR" sz="2000" b="1" dirty="0" smtClean="0">
                <a:cs typeface="B Nazanin" pitchFamily="2" charset="-78"/>
              </a:rPr>
              <a:t>به تعمیم دادن یافته‌های پژوهش توجه ندارد.</a:t>
            </a:r>
          </a:p>
          <a:p>
            <a:pPr marL="342900" indent="-342900">
              <a:buFont typeface="Wingdings" pitchFamily="2" charset="2"/>
              <a:buChar char="q"/>
            </a:pPr>
            <a:r>
              <a:rPr lang="fa-IR" sz="2000" b="1" dirty="0" smtClean="0">
                <a:cs typeface="B Nazanin" pitchFamily="2" charset="-78"/>
              </a:rPr>
              <a:t>زمانی که گزارش پژوهش موردی نوشته می‌شود به جالب بودن گزارش برای خوانندگان توجه ندارد. </a:t>
            </a:r>
            <a:endParaRPr lang="en-US" sz="2000" b="1" dirty="0">
              <a:cs typeface="B Nazanin" pitchFamily="2" charset="-78"/>
            </a:endParaRP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560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1CCA958-2396-44DC-B994-AA3B02A54814}" type="slidenum">
              <a:rPr lang="fa-IR" smtClean="0"/>
              <a:t>39</a:t>
            </a:fld>
            <a:endParaRPr lang="fa-IR"/>
          </a:p>
        </p:txBody>
      </p:sp>
      <p:sp>
        <p:nvSpPr>
          <p:cNvPr id="8" name="TextBox 7"/>
          <p:cNvSpPr txBox="1"/>
          <p:nvPr/>
        </p:nvSpPr>
        <p:spPr>
          <a:xfrm>
            <a:off x="25400" y="228600"/>
            <a:ext cx="9067800" cy="584775"/>
          </a:xfrm>
          <a:prstGeom prst="rect">
            <a:avLst/>
          </a:prstGeom>
          <a:noFill/>
        </p:spPr>
        <p:txBody>
          <a:bodyPr wrap="square" rtlCol="1">
            <a:spAutoFit/>
          </a:bodyPr>
          <a:lstStyle/>
          <a:p>
            <a:pPr algn="ctr"/>
            <a:r>
              <a:rPr lang="fa-IR" sz="3200" b="1" dirty="0" smtClean="0">
                <a:cs typeface="B Nazanin" pitchFamily="2" charset="-78"/>
              </a:rPr>
              <a:t>منابع</a:t>
            </a:r>
            <a:endParaRPr lang="en-US" sz="3200" b="1" dirty="0">
              <a:cs typeface="B Nazanin" pitchFamily="2" charset="-78"/>
            </a:endParaRPr>
          </a:p>
        </p:txBody>
      </p:sp>
      <p:sp>
        <p:nvSpPr>
          <p:cNvPr id="7" name="Rectangle 6"/>
          <p:cNvSpPr/>
          <p:nvPr/>
        </p:nvSpPr>
        <p:spPr>
          <a:xfrm>
            <a:off x="3844752" y="1669143"/>
            <a:ext cx="5085046" cy="461665"/>
          </a:xfrm>
          <a:prstGeom prst="rect">
            <a:avLst/>
          </a:prstGeom>
        </p:spPr>
        <p:txBody>
          <a:bodyPr wrap="none">
            <a:spAutoFit/>
          </a:bodyPr>
          <a:lstStyle/>
          <a:p>
            <a:pPr marL="342900" indent="-342900">
              <a:buFont typeface="Wingdings" pitchFamily="2" charset="2"/>
              <a:buChar char="q"/>
            </a:pPr>
            <a:r>
              <a:rPr lang="fa-IR" sz="2400" b="1" dirty="0">
                <a:cs typeface="B Nazanin" pitchFamily="2" charset="-78"/>
              </a:rPr>
              <a:t>اسمیث،مارک.(2010). روش تحقیق در ورزش</a:t>
            </a:r>
          </a:p>
        </p:txBody>
      </p:sp>
      <p:sp>
        <p:nvSpPr>
          <p:cNvPr id="9" name="Rectangle 8"/>
          <p:cNvSpPr/>
          <p:nvPr/>
        </p:nvSpPr>
        <p:spPr>
          <a:xfrm>
            <a:off x="-25400" y="2362200"/>
            <a:ext cx="9067800" cy="830997"/>
          </a:xfrm>
          <a:prstGeom prst="rect">
            <a:avLst/>
          </a:prstGeom>
        </p:spPr>
        <p:txBody>
          <a:bodyPr wrap="square">
            <a:spAutoFit/>
          </a:bodyPr>
          <a:lstStyle/>
          <a:p>
            <a:pPr marL="342900" indent="-342900">
              <a:buFont typeface="Wingdings" pitchFamily="2" charset="2"/>
              <a:buChar char="q"/>
            </a:pPr>
            <a:r>
              <a:rPr lang="fa-IR" sz="2400" b="1" dirty="0" smtClean="0">
                <a:cs typeface="B Nazanin" pitchFamily="2" charset="-78"/>
              </a:rPr>
              <a:t>مردیت گال.(1389).روش های تحقیق کمی و کیفی در علوم تربیتی.( دکتر نصر،مترجم</a:t>
            </a:r>
            <a:endParaRPr lang="fa-IR" sz="2400" b="1" dirty="0">
              <a:cs typeface="B Nazanin" pitchFamily="2" charset="-78"/>
            </a:endParaRPr>
          </a:p>
        </p:txBody>
      </p:sp>
      <p:sp>
        <p:nvSpPr>
          <p:cNvPr id="10" name="Rectangle 9"/>
          <p:cNvSpPr/>
          <p:nvPr/>
        </p:nvSpPr>
        <p:spPr>
          <a:xfrm>
            <a:off x="-25401" y="3429000"/>
            <a:ext cx="8937055" cy="830997"/>
          </a:xfrm>
          <a:prstGeom prst="rect">
            <a:avLst/>
          </a:prstGeom>
        </p:spPr>
        <p:txBody>
          <a:bodyPr wrap="square">
            <a:spAutoFit/>
          </a:bodyPr>
          <a:lstStyle/>
          <a:p>
            <a:pPr marL="342900" indent="-342900">
              <a:buFont typeface="Wingdings" pitchFamily="2" charset="2"/>
              <a:buChar char="q"/>
            </a:pPr>
            <a:r>
              <a:rPr lang="fa-IR" sz="2400" b="1" dirty="0">
                <a:cs typeface="B Nazanin" pitchFamily="2" charset="-78"/>
              </a:rPr>
              <a:t>جری آر .تامس و جک کی . </a:t>
            </a:r>
            <a:r>
              <a:rPr lang="fa-IR" sz="2400" b="1" dirty="0" smtClean="0">
                <a:cs typeface="B Nazanin" pitchFamily="2" charset="-78"/>
              </a:rPr>
              <a:t>نلسون(1390) ترجمه، علی محمدامیر تاش، فرشاد تجاری</a:t>
            </a:r>
            <a:endParaRPr lang="fa-IR" sz="2400" b="1" dirty="0">
              <a:cs typeface="B Nazanin" pitchFamily="2" charset="-78"/>
            </a:endParaRPr>
          </a:p>
        </p:txBody>
      </p:sp>
    </p:spTree>
    <p:extLst>
      <p:ext uri="{BB962C8B-B14F-4D97-AF65-F5344CB8AC3E}">
        <p14:creationId xmlns:p14="http://schemas.microsoft.com/office/powerpoint/2010/main" val="3675713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50"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5971" y="195590"/>
            <a:ext cx="5791200" cy="523220"/>
          </a:xfrm>
          <a:prstGeom prst="rect">
            <a:avLst/>
          </a:prstGeom>
          <a:noFill/>
        </p:spPr>
        <p:txBody>
          <a:bodyPr wrap="square" rtlCol="1">
            <a:spAutoFit/>
          </a:bodyPr>
          <a:lstStyle/>
          <a:p>
            <a:pPr algn="ctr"/>
            <a:r>
              <a:rPr lang="fa-IR" sz="2800" b="1" dirty="0" smtClean="0">
                <a:cs typeface="B Nazanin" pitchFamily="2" charset="-78"/>
              </a:rPr>
              <a:t>اهداف یادگیری</a:t>
            </a:r>
            <a:endParaRPr lang="fa-IR" sz="2800" b="1" dirty="0">
              <a:cs typeface="B Nazanin" pitchFamily="2" charset="-78"/>
            </a:endParaRPr>
          </a:p>
        </p:txBody>
      </p:sp>
      <p:sp>
        <p:nvSpPr>
          <p:cNvPr id="6" name="TextBox 5"/>
          <p:cNvSpPr txBox="1"/>
          <p:nvPr/>
        </p:nvSpPr>
        <p:spPr>
          <a:xfrm>
            <a:off x="152400" y="1752600"/>
            <a:ext cx="8915400" cy="2862322"/>
          </a:xfrm>
          <a:prstGeom prst="rect">
            <a:avLst/>
          </a:prstGeom>
          <a:noFill/>
        </p:spPr>
        <p:txBody>
          <a:bodyPr wrap="square" rtlCol="1">
            <a:spAutoFit/>
          </a:bodyPr>
          <a:lstStyle/>
          <a:p>
            <a:endParaRPr lang="fa-IR" sz="2000" b="1" dirty="0">
              <a:cs typeface="B Nazanin" pitchFamily="2" charset="-78"/>
            </a:endParaRPr>
          </a:p>
          <a:p>
            <a:pPr marL="342900" indent="-342900">
              <a:buFont typeface="Wingdings" pitchFamily="2" charset="2"/>
              <a:buChar char="v"/>
            </a:pPr>
            <a:r>
              <a:rPr lang="fa-IR" sz="2000" b="1" dirty="0" smtClean="0">
                <a:cs typeface="B Nazanin" pitchFamily="2" charset="-78"/>
              </a:rPr>
              <a:t>مرور ویژگی‌های یک راهبرد تحقیق موردی </a:t>
            </a:r>
          </a:p>
          <a:p>
            <a:endParaRPr lang="fa-IR" sz="2000" b="1" dirty="0" smtClean="0">
              <a:cs typeface="B Nazanin" pitchFamily="2" charset="-78"/>
            </a:endParaRPr>
          </a:p>
          <a:p>
            <a:pPr marL="342900" indent="-342900">
              <a:buFont typeface="Wingdings" pitchFamily="2" charset="2"/>
              <a:buChar char="v"/>
            </a:pPr>
            <a:r>
              <a:rPr lang="fa-IR" sz="2000" b="1" dirty="0" smtClean="0">
                <a:cs typeface="B Nazanin" pitchFamily="2" charset="-78"/>
              </a:rPr>
              <a:t>شناسایی فاز‌های کلیدی رویکرد تحقیق موردی</a:t>
            </a:r>
          </a:p>
          <a:p>
            <a:endParaRPr lang="fa-IR" sz="2000" b="1" dirty="0" smtClean="0">
              <a:cs typeface="B Nazanin" pitchFamily="2" charset="-78"/>
            </a:endParaRPr>
          </a:p>
          <a:p>
            <a:pPr marL="342900" indent="-342900">
              <a:buFont typeface="Wingdings" pitchFamily="2" charset="2"/>
              <a:buChar char="v"/>
            </a:pPr>
            <a:r>
              <a:rPr lang="fa-IR" sz="2000" b="1" dirty="0" smtClean="0">
                <a:cs typeface="B Nazanin" pitchFamily="2" charset="-78"/>
              </a:rPr>
              <a:t>چگونگی فهم آماده‌سازی پروتکل‌های مطالعه موردی</a:t>
            </a:r>
          </a:p>
          <a:p>
            <a:endParaRPr lang="fa-IR" sz="2000" b="1" dirty="0" smtClean="0">
              <a:cs typeface="B Nazanin" pitchFamily="2" charset="-78"/>
            </a:endParaRPr>
          </a:p>
          <a:p>
            <a:pPr marL="342900" indent="-342900">
              <a:buFont typeface="Wingdings" pitchFamily="2" charset="2"/>
              <a:buChar char="v"/>
            </a:pPr>
            <a:r>
              <a:rPr lang="fa-IR" sz="2000" b="1" dirty="0" smtClean="0">
                <a:cs typeface="B Nazanin" pitchFamily="2" charset="-78"/>
              </a:rPr>
              <a:t>فهم اینکه گزارش‌ها به چه صورتی سازماندهی شوند تا یافته‌های تحقیق بطور واضح و منسجم ارائه گردد.</a:t>
            </a:r>
            <a:endParaRPr lang="fa-IR" sz="2000" b="1" dirty="0">
              <a:cs typeface="B Nazanin" pitchFamily="2" charset="-78"/>
            </a:endParaRPr>
          </a:p>
        </p:txBody>
      </p:sp>
      <p:sp>
        <p:nvSpPr>
          <p:cNvPr id="7" name="Slide Number Placeholder 6"/>
          <p:cNvSpPr>
            <a:spLocks noGrp="1"/>
          </p:cNvSpPr>
          <p:nvPr>
            <p:ph type="sldNum" sz="quarter" idx="12"/>
          </p:nvPr>
        </p:nvSpPr>
        <p:spPr/>
        <p:txBody>
          <a:bodyPr/>
          <a:lstStyle/>
          <a:p>
            <a:fld id="{F1CCA958-2396-44DC-B994-AA3B02A54814}" type="slidenum">
              <a:rPr lang="fa-IR" smtClean="0"/>
              <a:t>4</a:t>
            </a:fld>
            <a:endParaRPr lang="fa-IR"/>
          </a:p>
        </p:txBody>
      </p:sp>
      <p:sp>
        <p:nvSpPr>
          <p:cNvPr id="8" name="Left Arrow 7">
            <a:hlinkClick r:id="rId3" action="ppaction://hlinksldjump"/>
          </p:cNvPr>
          <p:cNvSpPr/>
          <p:nvPr/>
        </p:nvSpPr>
        <p:spPr>
          <a:xfrm>
            <a:off x="152399" y="148771"/>
            <a:ext cx="399651"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99497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fld id="{F1CCA958-2396-44DC-B994-AA3B02A54814}" type="slidenum">
              <a:rPr lang="fa-IR" smtClean="0"/>
              <a:t>40</a:t>
            </a:fld>
            <a:endParaRPr lang="fa-IR"/>
          </a:p>
        </p:txBody>
      </p:sp>
      <p:pic>
        <p:nvPicPr>
          <p:cNvPr id="1027" name="Picture 3" descr="C:\Users\a\Pictures\1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400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2136339"/>
            <a:ext cx="8305800" cy="1477328"/>
          </a:xfrm>
          <a:prstGeom prst="rect">
            <a:avLst/>
          </a:prstGeom>
        </p:spPr>
        <p:txBody>
          <a:bodyPr wrap="square">
            <a:spAutoFit/>
          </a:bodyPr>
          <a:lstStyle/>
          <a:p>
            <a:pPr rtl="0"/>
            <a:r>
              <a:rPr lang="fa-IR" b="1" dirty="0">
                <a:solidFill>
                  <a:schemeClr val="bg1"/>
                </a:solidFill>
              </a:rPr>
              <a:t>جاده موفقیت خیلی هم سبز و سر راست نیست؟</a:t>
            </a:r>
            <a:endParaRPr lang="en-US" dirty="0">
              <a:solidFill>
                <a:schemeClr val="bg1"/>
              </a:solidFill>
            </a:endParaRPr>
          </a:p>
          <a:p>
            <a:r>
              <a:rPr lang="fa-IR" b="1" dirty="0">
                <a:solidFill>
                  <a:schemeClr val="bg1"/>
                </a:solidFill>
              </a:rPr>
              <a:t>پیچی دارد به نام شکست ُ دور برگردانی به نام سر در گمیُ سرعت گیرهایی بنام دوستانُ چراغ قرمزهایی بنام بد خواهان و حسودانُ چراغ زردهایی بنام خانوادهُ چرخهای پنچری بنام کار وکاسبیُ مدلی بنام تاریخ تولد و روزگار اما اگر یدکی بنام عزم واراده داری و موتوری بنام استقامت و راننده ای به نام او که یکتای تواناست مطمئن باشید که به جایی خواهی رسید که ان شا ء الله موفقیت است</a:t>
            </a:r>
            <a:r>
              <a:rPr lang="en-US" b="1" dirty="0">
                <a:solidFill>
                  <a:schemeClr val="bg1"/>
                </a:solidFill>
              </a:rPr>
              <a:t> . </a:t>
            </a:r>
            <a:r>
              <a:rPr lang="fa-IR" b="1" dirty="0">
                <a:solidFill>
                  <a:schemeClr val="bg1"/>
                </a:solidFill>
              </a:rPr>
              <a:t>موفق و پیروز باشید</a:t>
            </a:r>
            <a:r>
              <a:rPr lang="en-US" b="1"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609859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074"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مقدمه</a:t>
            </a:r>
            <a:endParaRPr lang="fa-IR" sz="2800" b="1" dirty="0">
              <a:cs typeface="B Nazanin" pitchFamily="2" charset="-78"/>
            </a:endParaRPr>
          </a:p>
        </p:txBody>
      </p:sp>
      <p:sp>
        <p:nvSpPr>
          <p:cNvPr id="7" name="TextBox 6"/>
          <p:cNvSpPr txBox="1"/>
          <p:nvPr/>
        </p:nvSpPr>
        <p:spPr>
          <a:xfrm>
            <a:off x="108857" y="1523999"/>
            <a:ext cx="9035143" cy="4401205"/>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مطالعه عمقی موارد چندتایی(چندگانه)یا تکی به محقق دیدگاه پرباری از یک شخص، گروه، برنامه، سازمان یا اجتماع ارائه می‌کند. </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پی‌بردن به چگونگی رویکرد مطالعه موردی برای تحقیق می‌توان آن را به طور موثربرای ورزش بکار برد، این فصل راهنمایی است تا ویژگی‌های راهبردی تحقیق موردی را ارائه دهد.</a:t>
            </a:r>
          </a:p>
          <a:p>
            <a:pPr marL="342900" indent="-342900">
              <a:buFont typeface="Wingdings" pitchFamily="2" charset="2"/>
              <a:buChar char="q"/>
            </a:pPr>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rPr>
              <a:t>با بررسی انواع مختلف رویکرد که ممکن است انجام شده باشد، در پایان این فصل شما باید بتوانید مفهوم رویکرد مطالعه موردی برای تحقیق را درک کنید، مناسب‌ترین رویکرد برای سوال خاص تحقیق را بشناسید و بدانید چه زمانی و چگونه این روش را به منظور دست‌یابی کلی به موردتان بکار گیرید.</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همان‌طور که در فصل 1 خلاصه شد، مطالعه ورزش به طورسنتی یک تاکید محکم روی دیدگاه کمی، تاکید برکل گرایی، احتمالات، پیش‌بینی و ابطال‌پذیری دارد.</a:t>
            </a:r>
            <a:endParaRPr lang="fa-IR" sz="2000" b="1" dirty="0">
              <a:cs typeface="B Nazanin" pitchFamily="2" charset="-78"/>
            </a:endParaRPr>
          </a:p>
          <a:p>
            <a:pPr marL="342900" indent="-342900">
              <a:buFont typeface="Wingdings" pitchFamily="2" charset="2"/>
              <a:buChar char="q"/>
            </a:pPr>
            <a:endParaRPr lang="fa-IR" sz="2000" b="1" dirty="0">
              <a:cs typeface="B Nazanin" pitchFamily="2" charset="-78"/>
            </a:endParaRPr>
          </a:p>
        </p:txBody>
      </p:sp>
      <p:sp>
        <p:nvSpPr>
          <p:cNvPr id="6" name="Slide Number Placeholder 5"/>
          <p:cNvSpPr>
            <a:spLocks noGrp="1"/>
          </p:cNvSpPr>
          <p:nvPr>
            <p:ph type="sldNum" sz="quarter" idx="12"/>
          </p:nvPr>
        </p:nvSpPr>
        <p:spPr/>
        <p:txBody>
          <a:bodyPr/>
          <a:lstStyle/>
          <a:p>
            <a:fld id="{F1CCA958-2396-44DC-B994-AA3B02A54814}" type="slidenum">
              <a:rPr lang="fa-IR" smtClean="0"/>
              <a:t>5</a:t>
            </a:fld>
            <a:endParaRPr lang="fa-IR"/>
          </a:p>
        </p:txBody>
      </p:sp>
    </p:spTree>
    <p:extLst>
      <p:ext uri="{BB962C8B-B14F-4D97-AF65-F5344CB8AC3E}">
        <p14:creationId xmlns:p14="http://schemas.microsoft.com/office/powerpoint/2010/main" val="3402985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098"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مقدمه</a:t>
            </a:r>
            <a:endParaRPr lang="fa-IR" sz="2800" b="1" dirty="0">
              <a:cs typeface="B Nazanin" pitchFamily="2" charset="-78"/>
            </a:endParaRPr>
          </a:p>
        </p:txBody>
      </p:sp>
      <p:sp>
        <p:nvSpPr>
          <p:cNvPr id="6" name="TextBox 5"/>
          <p:cNvSpPr txBox="1"/>
          <p:nvPr/>
        </p:nvSpPr>
        <p:spPr>
          <a:xfrm>
            <a:off x="0" y="1524000"/>
            <a:ext cx="9144000" cy="3170099"/>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چندین فصل پیش از این تعدادی از این استراتژی‌های سنتی تحقیق که در ماهیت قیاسی‌اند، بررسی شد. </a:t>
            </a:r>
          </a:p>
          <a:p>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با این وجود در مطالعه ورزش رویکرد‌های استقرایی با تاکید محکم روی اجزای کیفی یکپارچه هستند.</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اجازه پرسیدن سوال‌های"چرا" و"چگونه‌" با یک سطح درک عمقی‌‌تردر ارتباط با موردمان به ما ارائه می‌دهند که درغیراینصورت دست نیافتنی است که ازاین طریق به طوردقیق‌تراستراتژی‌های تحقیق کنترل می‌شود.</a:t>
            </a:r>
          </a:p>
          <a:p>
            <a:pPr marL="342900" indent="-342900">
              <a:buFont typeface="Wingdings" pitchFamily="2" charset="2"/>
              <a:buChar char="q"/>
            </a:pPr>
            <a:endParaRPr lang="fa-IR" sz="2000" b="1" dirty="0">
              <a:cs typeface="B Nazanin" pitchFamily="2" charset="-78"/>
            </a:endParaRPr>
          </a:p>
          <a:p>
            <a:endParaRPr lang="fa-IR" sz="2000" b="1" dirty="0" smtClean="0">
              <a:cs typeface="B Nazanin" pitchFamily="2" charset="-78"/>
            </a:endParaRPr>
          </a:p>
        </p:txBody>
      </p:sp>
      <p:sp>
        <p:nvSpPr>
          <p:cNvPr id="7" name="Slide Number Placeholder 6"/>
          <p:cNvSpPr>
            <a:spLocks noGrp="1"/>
          </p:cNvSpPr>
          <p:nvPr>
            <p:ph type="sldNum" sz="quarter" idx="12"/>
          </p:nvPr>
        </p:nvSpPr>
        <p:spPr/>
        <p:txBody>
          <a:bodyPr/>
          <a:lstStyle/>
          <a:p>
            <a:fld id="{F1CCA958-2396-44DC-B994-AA3B02A54814}" type="slidenum">
              <a:rPr lang="fa-IR" smtClean="0"/>
              <a:t>6</a:t>
            </a:fld>
            <a:endParaRPr lang="fa-IR"/>
          </a:p>
        </p:txBody>
      </p:sp>
      <p:sp>
        <p:nvSpPr>
          <p:cNvPr id="8" name="Left Arrow 7">
            <a:hlinkClick r:id="rId3" action="ppaction://hlinksldjump"/>
          </p:cNvPr>
          <p:cNvSpPr/>
          <p:nvPr/>
        </p:nvSpPr>
        <p:spPr>
          <a:xfrm>
            <a:off x="152399" y="148771"/>
            <a:ext cx="399651"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5762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5122"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ارزش تحقیق مطالعه موردی در ورزش</a:t>
            </a:r>
            <a:endParaRPr lang="fa-IR" sz="2800" b="1" dirty="0">
              <a:cs typeface="B Nazanin" pitchFamily="2" charset="-78"/>
            </a:endParaRPr>
          </a:p>
        </p:txBody>
      </p:sp>
      <p:sp>
        <p:nvSpPr>
          <p:cNvPr id="6" name="TextBox 5"/>
          <p:cNvSpPr txBox="1"/>
          <p:nvPr/>
        </p:nvSpPr>
        <p:spPr>
          <a:xfrm>
            <a:off x="2971800" y="1676400"/>
            <a:ext cx="5791200" cy="400110"/>
          </a:xfrm>
          <a:prstGeom prst="rect">
            <a:avLst/>
          </a:prstGeom>
          <a:noFill/>
        </p:spPr>
        <p:txBody>
          <a:bodyPr wrap="square" rtlCol="1">
            <a:spAutoFit/>
          </a:bodyPr>
          <a:lstStyle/>
          <a:p>
            <a:pPr marL="342900" indent="-342900">
              <a:buFont typeface="Wingdings" pitchFamily="2" charset="2"/>
              <a:buChar char="q"/>
            </a:pPr>
            <a:endParaRPr lang="fa-IR" sz="2000" b="1" dirty="0">
              <a:cs typeface="B Nazanin" pitchFamily="2" charset="-78"/>
            </a:endParaRPr>
          </a:p>
        </p:txBody>
      </p:sp>
      <p:sp>
        <p:nvSpPr>
          <p:cNvPr id="7" name="TextBox 6"/>
          <p:cNvSpPr txBox="1"/>
          <p:nvPr/>
        </p:nvSpPr>
        <p:spPr>
          <a:xfrm>
            <a:off x="152400" y="1814900"/>
            <a:ext cx="8915400" cy="4708981"/>
          </a:xfrm>
          <a:prstGeom prst="rect">
            <a:avLst/>
          </a:prstGeom>
          <a:noFill/>
        </p:spPr>
        <p:txBody>
          <a:bodyPr wrap="square" rtlCol="1">
            <a:spAutoFit/>
          </a:bodyPr>
          <a:lstStyle/>
          <a:p>
            <a:pPr marL="457200" indent="-457200">
              <a:buFont typeface="Wingdings" pitchFamily="2" charset="2"/>
              <a:buChar char="q"/>
            </a:pPr>
            <a:r>
              <a:rPr lang="fa-IR" sz="2000" b="1" dirty="0" smtClean="0">
                <a:cs typeface="B Nazanin" pitchFamily="2" charset="-78"/>
              </a:rPr>
              <a:t>ازجهاتی، همه تحقیقات می‌توان در ماهیت مطالعه موردی در نظر گرفته شوند، به طوری که همیشه تعدادی مورد یا واحد تحت بررسی وجود دارند.</a:t>
            </a:r>
          </a:p>
          <a:p>
            <a:pPr marL="457200" indent="-457200">
              <a:buFont typeface="Wingdings" pitchFamily="2" charset="2"/>
              <a:buChar char="q"/>
            </a:pPr>
            <a:endParaRPr lang="fa-IR" sz="2000" b="1" dirty="0">
              <a:cs typeface="B Nazanin" pitchFamily="2" charset="-78"/>
            </a:endParaRPr>
          </a:p>
          <a:p>
            <a:pPr marL="457200" indent="-457200">
              <a:buFont typeface="Wingdings" pitchFamily="2" charset="2"/>
              <a:buChar char="q"/>
            </a:pPr>
            <a:r>
              <a:rPr lang="fa-IR" sz="2000" b="1" dirty="0" smtClean="0">
                <a:cs typeface="B Nazanin" pitchFamily="2" charset="-78"/>
              </a:rPr>
              <a:t>محقق برخی شواهد از یک تحقیق موردی جمع‌آوری می‌کند، چه برای شناسایی رابطه مربی- ورزشکاردرشنا، چه اثر یافته‌ها در یک باشگاه ورزشی محلی، استراتژی‌های تصویرسازی بکارگرفته شده بوسیله‌ی یک گلف‌باز یا الگو تولید نیرو که طی یک توالی شروع دو سرعت تلاش کند.</a:t>
            </a:r>
          </a:p>
          <a:p>
            <a:pPr marL="457200" indent="-457200">
              <a:buFont typeface="Wingdings" pitchFamily="2" charset="2"/>
              <a:buChar char="q"/>
            </a:pPr>
            <a:endParaRPr lang="fa-IR" sz="2000" b="1" dirty="0">
              <a:cs typeface="B Nazanin" pitchFamily="2" charset="-78"/>
            </a:endParaRPr>
          </a:p>
          <a:p>
            <a:pPr marL="457200" indent="-457200">
              <a:buFont typeface="Wingdings" pitchFamily="2" charset="2"/>
              <a:buChar char="q"/>
            </a:pPr>
            <a:r>
              <a:rPr lang="fa-IR" sz="2000" b="1" dirty="0" smtClean="0">
                <a:cs typeface="B Nazanin" pitchFamily="2" charset="-78"/>
              </a:rPr>
              <a:t>با این وجود واژه مطالعه موردی معمولا برای نامگذاری یک مورد ویژه از تحقیق بررسی شده استفاده می‌شود.</a:t>
            </a:r>
          </a:p>
          <a:p>
            <a:pPr marL="457200" indent="-457200">
              <a:buFont typeface="Wingdings" pitchFamily="2" charset="2"/>
              <a:buChar char="q"/>
            </a:pPr>
            <a:r>
              <a:rPr lang="fa-IR" sz="2000" b="1" dirty="0" smtClean="0">
                <a:cs typeface="B Nazanin" pitchFamily="2" charset="-78"/>
              </a:rPr>
              <a:t>چیزی که به طور واقعی یک مطالعه‌ی موردی را از استراتژی‌های تحقیق دیگر متمایز می‌سازد عبارتند از:</a:t>
            </a:r>
          </a:p>
          <a:p>
            <a:r>
              <a:rPr lang="fa-IR" sz="2000" b="1" dirty="0">
                <a:cs typeface="B Nazanin" pitchFamily="2" charset="-78"/>
              </a:rPr>
              <a:t> </a:t>
            </a:r>
            <a:r>
              <a:rPr lang="fa-IR" sz="2000" b="1" dirty="0" smtClean="0">
                <a:cs typeface="B Nazanin" pitchFamily="2" charset="-78"/>
              </a:rPr>
              <a:t>      1- مقدار دقیق اطلاعات یا شواهدی که از یک مورد بدست می‌آید.</a:t>
            </a:r>
          </a:p>
          <a:p>
            <a:r>
              <a:rPr lang="fa-IR" sz="2000" b="1" dirty="0">
                <a:cs typeface="B Nazanin" pitchFamily="2" charset="-78"/>
              </a:rPr>
              <a:t> </a:t>
            </a:r>
            <a:r>
              <a:rPr lang="fa-IR" sz="2000" b="1" dirty="0" smtClean="0">
                <a:cs typeface="B Nazanin" pitchFamily="2" charset="-78"/>
              </a:rPr>
              <a:t>      2- راه و روشی که محقق یافته‌هایش را تعمیم می‌دهد.</a:t>
            </a:r>
          </a:p>
          <a:p>
            <a:pPr marL="457200" indent="-457200">
              <a:buFont typeface="Wingdings" pitchFamily="2" charset="2"/>
              <a:buChar char="q"/>
            </a:pPr>
            <a:endParaRPr lang="fa-IR" sz="2000" b="1" dirty="0">
              <a:cs typeface="B Nazanin" pitchFamily="2" charset="-78"/>
            </a:endParaRPr>
          </a:p>
        </p:txBody>
      </p:sp>
      <p:sp>
        <p:nvSpPr>
          <p:cNvPr id="8" name="Slide Number Placeholder 7"/>
          <p:cNvSpPr>
            <a:spLocks noGrp="1"/>
          </p:cNvSpPr>
          <p:nvPr>
            <p:ph type="sldNum" sz="quarter" idx="12"/>
          </p:nvPr>
        </p:nvSpPr>
        <p:spPr/>
        <p:txBody>
          <a:bodyPr/>
          <a:lstStyle/>
          <a:p>
            <a:fld id="{F1CCA958-2396-44DC-B994-AA3B02A54814}" type="slidenum">
              <a:rPr lang="fa-IR" smtClean="0"/>
              <a:t>7</a:t>
            </a:fld>
            <a:endParaRPr lang="fa-IR"/>
          </a:p>
        </p:txBody>
      </p:sp>
    </p:spTree>
    <p:extLst>
      <p:ext uri="{BB962C8B-B14F-4D97-AF65-F5344CB8AC3E}">
        <p14:creationId xmlns:p14="http://schemas.microsoft.com/office/powerpoint/2010/main" val="393844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6146"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ارزش تحقیق مطالعه موردی در ورزش</a:t>
            </a:r>
            <a:endParaRPr lang="fa-IR" sz="2800" b="1" dirty="0">
              <a:cs typeface="B Nazanin" pitchFamily="2" charset="-78"/>
            </a:endParaRPr>
          </a:p>
        </p:txBody>
      </p:sp>
      <p:sp>
        <p:nvSpPr>
          <p:cNvPr id="10" name="Horizontal Scroll 9"/>
          <p:cNvSpPr/>
          <p:nvPr/>
        </p:nvSpPr>
        <p:spPr>
          <a:xfrm>
            <a:off x="713014" y="1002192"/>
            <a:ext cx="8305800" cy="1752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1" anchor="ctr"/>
          <a:lstStyle/>
          <a:p>
            <a:r>
              <a:rPr lang="fa-IR" sz="2000" b="1" dirty="0" smtClean="0">
                <a:solidFill>
                  <a:schemeClr val="tx1"/>
                </a:solidFill>
                <a:cs typeface="B Nazanin" pitchFamily="2" charset="-78"/>
              </a:rPr>
              <a:t>نکته کلیدی8.1 </a:t>
            </a:r>
          </a:p>
          <a:p>
            <a:r>
              <a:rPr lang="fa-IR" sz="2000" b="1" dirty="0" smtClean="0">
                <a:solidFill>
                  <a:schemeClr val="tx1"/>
                </a:solidFill>
                <a:cs typeface="B Nazanin" pitchFamily="2" charset="-78"/>
              </a:rPr>
              <a:t>تحقیق موردی یک رویکرد راهبردی است که شامل تجزیه و تحلیل کامل و محکم یک مورد منفرد می‌باشد. این اصطلاح می‌توان به تحقیق موردی چندگانه بسط داد، که از طریق آن دو یا مورد‌های بیشتر با هم مقایسه می‌شوند.</a:t>
            </a:r>
            <a:endParaRPr lang="fa-IR" sz="2000" b="1" dirty="0">
              <a:solidFill>
                <a:schemeClr val="tx1"/>
              </a:solidFill>
              <a:cs typeface="B Nazanin" pitchFamily="2" charset="-78"/>
            </a:endParaRPr>
          </a:p>
        </p:txBody>
      </p:sp>
      <p:sp>
        <p:nvSpPr>
          <p:cNvPr id="12" name="TextBox 11"/>
          <p:cNvSpPr txBox="1"/>
          <p:nvPr/>
        </p:nvSpPr>
        <p:spPr>
          <a:xfrm>
            <a:off x="152400" y="3124200"/>
            <a:ext cx="8991600" cy="3477875"/>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دیدگاه موردی مرکزی(مرجعی) برای فرآیندهای تحقیق است و بنابراین محقق باید؛ </a:t>
            </a:r>
          </a:p>
          <a:p>
            <a:r>
              <a:rPr lang="fa-IR" sz="2000" b="1" dirty="0" smtClean="0">
                <a:cs typeface="B Nazanin" pitchFamily="2" charset="-78"/>
              </a:rPr>
              <a:t>1- یک راهبرد سازمان یافته که امکان توصیف و تبیین پدیده خارق العاده را دارد درآن شرایط طبیعی بکارگیرد.(یعنی طبیعت گرایی)</a:t>
            </a:r>
          </a:p>
          <a:p>
            <a:pPr marL="342900" indent="-342900">
              <a:buFont typeface="Wingdings" pitchFamily="2" charset="2"/>
              <a:buChar char="q"/>
            </a:pPr>
            <a:endParaRPr lang="fa-IR" sz="2000" b="1" dirty="0">
              <a:cs typeface="B Nazanin" pitchFamily="2" charset="-78"/>
            </a:endParaRPr>
          </a:p>
          <a:p>
            <a:r>
              <a:rPr lang="fa-IR" sz="2000" b="1" dirty="0" smtClean="0">
                <a:cs typeface="B Nazanin" pitchFamily="2" charset="-78"/>
              </a:rPr>
              <a:t>2- با جستجو شواهد در یک شرایط طبیعی، محقق می‌تواند به مفهوم ویژه‌ای توجه کند.</a:t>
            </a:r>
          </a:p>
          <a:p>
            <a:endParaRPr lang="fa-IR" sz="2000" b="1" dirty="0" smtClean="0">
              <a:cs typeface="B Nazanin" pitchFamily="2" charset="-78"/>
            </a:endParaRPr>
          </a:p>
          <a:p>
            <a:r>
              <a:rPr lang="fa-IR" sz="2000" b="1" dirty="0" smtClean="0">
                <a:cs typeface="B Nazanin" pitchFamily="2" charset="-78"/>
              </a:rPr>
              <a:t>فرآیندها  ممکن است به پیامد خاص منجرشود، و/یا تغییراتی که ممکن است در طول زمان یا بین بخش‌ها در مورد رخ دهد.</a:t>
            </a:r>
          </a:p>
          <a:p>
            <a:pPr marL="342900" indent="-342900">
              <a:buFont typeface="Wingdings" pitchFamily="2" charset="2"/>
              <a:buChar char="q"/>
            </a:pPr>
            <a:r>
              <a:rPr lang="fa-IR" sz="2000" b="1" dirty="0" smtClean="0">
                <a:cs typeface="B Nazanin" pitchFamily="2" charset="-78"/>
              </a:rPr>
              <a:t>با مطالعه مورد به دور از دستکاری و کنترل و درنظرگیری آن نه به عنوان  یک راهبرد آزمایشی محقق می‌تواند بفهمد که یک مورد انتخاب شده چگونه عمل می‌کند و راههایی که رفتارمی‌کند رخ می‌دهد و اتفاق می‌افتد.</a:t>
            </a:r>
            <a:endParaRPr lang="fa-IR" sz="2000" b="1" dirty="0">
              <a:cs typeface="B Nazanin" pitchFamily="2" charset="-78"/>
            </a:endParaRPr>
          </a:p>
        </p:txBody>
      </p:sp>
      <p:sp>
        <p:nvSpPr>
          <p:cNvPr id="5" name="Slide Number Placeholder 4"/>
          <p:cNvSpPr>
            <a:spLocks noGrp="1"/>
          </p:cNvSpPr>
          <p:nvPr>
            <p:ph type="sldNum" sz="quarter" idx="12"/>
          </p:nvPr>
        </p:nvSpPr>
        <p:spPr/>
        <p:txBody>
          <a:bodyPr/>
          <a:lstStyle/>
          <a:p>
            <a:fld id="{F1CCA958-2396-44DC-B994-AA3B02A54814}" type="slidenum">
              <a:rPr lang="fa-IR" smtClean="0"/>
              <a:t>8</a:t>
            </a:fld>
            <a:endParaRPr lang="fa-IR"/>
          </a:p>
        </p:txBody>
      </p:sp>
      <p:sp>
        <p:nvSpPr>
          <p:cNvPr id="4" name="Down Arrow 3"/>
          <p:cNvSpPr/>
          <p:nvPr/>
        </p:nvSpPr>
        <p:spPr>
          <a:xfrm>
            <a:off x="4836087" y="4712861"/>
            <a:ext cx="484632" cy="31633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6" name="Left Arrow 5">
            <a:hlinkClick r:id="rId3" action="ppaction://hlinksldjump"/>
          </p:cNvPr>
          <p:cNvSpPr/>
          <p:nvPr/>
        </p:nvSpPr>
        <p:spPr>
          <a:xfrm>
            <a:off x="152399" y="148771"/>
            <a:ext cx="399651"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202767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7170" name="Picture 2" descr="C:\Users\a\Picture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362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0314" y="478972"/>
            <a:ext cx="5791200" cy="523220"/>
          </a:xfrm>
          <a:prstGeom prst="rect">
            <a:avLst/>
          </a:prstGeom>
          <a:noFill/>
        </p:spPr>
        <p:txBody>
          <a:bodyPr wrap="square" rtlCol="1">
            <a:spAutoFit/>
          </a:bodyPr>
          <a:lstStyle/>
          <a:p>
            <a:pPr algn="ctr"/>
            <a:r>
              <a:rPr lang="fa-IR" sz="2800" b="1" dirty="0" smtClean="0">
                <a:cs typeface="B Nazanin" pitchFamily="2" charset="-78"/>
              </a:rPr>
              <a:t>تعمیم پذیری مطالعه تحقیق موردی</a:t>
            </a:r>
            <a:endParaRPr lang="fa-IR" sz="2800" b="1" dirty="0">
              <a:cs typeface="B Nazanin" pitchFamily="2" charset="-78"/>
            </a:endParaRPr>
          </a:p>
        </p:txBody>
      </p:sp>
      <p:sp>
        <p:nvSpPr>
          <p:cNvPr id="6" name="TextBox 5"/>
          <p:cNvSpPr txBox="1"/>
          <p:nvPr/>
        </p:nvSpPr>
        <p:spPr>
          <a:xfrm>
            <a:off x="123371" y="1524000"/>
            <a:ext cx="8991600" cy="5016758"/>
          </a:xfrm>
          <a:prstGeom prst="rect">
            <a:avLst/>
          </a:prstGeom>
          <a:noFill/>
        </p:spPr>
        <p:txBody>
          <a:bodyPr wrap="square" rtlCol="1">
            <a:spAutoFit/>
          </a:bodyPr>
          <a:lstStyle/>
          <a:p>
            <a:pPr marL="342900" indent="-342900">
              <a:buFont typeface="Wingdings" pitchFamily="2" charset="2"/>
              <a:buChar char="q"/>
            </a:pPr>
            <a:r>
              <a:rPr lang="fa-IR" sz="2000" b="1" dirty="0" smtClean="0">
                <a:cs typeface="B Nazanin" pitchFamily="2" charset="-78"/>
              </a:rPr>
              <a:t>تلاش برای تعمیم یا انتقال یافته‌های بشری یا حوادث مشاهده‌ شده از شرایط طبیعی به دیگران به بحث درمیان محققین منجر می‌شود. </a:t>
            </a:r>
          </a:p>
          <a:p>
            <a:endParaRPr lang="fa-IR" sz="2000" b="1" dirty="0" smtClean="0">
              <a:cs typeface="B Nazanin" pitchFamily="2" charset="-78"/>
            </a:endParaRPr>
          </a:p>
          <a:p>
            <a:pPr marL="342900" indent="-342900">
              <a:buFont typeface="Wingdings" pitchFamily="2" charset="2"/>
              <a:buChar char="q"/>
            </a:pPr>
            <a:r>
              <a:rPr lang="fa-IR" sz="2000" b="1" dirty="0" smtClean="0">
                <a:cs typeface="B Nazanin" pitchFamily="2" charset="-78"/>
              </a:rPr>
              <a:t>سوال‌ها مبتنی بر ارزش رویکرد حقیقی مطالعه موردی در زمینه تعمیم‌پذیری و آیا نتایج قابل اعمال هستند مطرح می‌شوند.</a:t>
            </a:r>
          </a:p>
          <a:p>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برخلاف آزمایشی، که به یک میزان بالایی از شناسایی در یک رابطه علّی(علت و معلولی) بین پدیده دست می‌یابد، نتیجه‌گیری از یک مطالعه موردی و فرض بر اینکه همه موارد مشابه همین رفتار را خواهند داشت بسیار دشوار است. </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r>
              <a:rPr lang="fa-IR" sz="2000" b="1" dirty="0" smtClean="0">
                <a:cs typeface="B Nazanin" pitchFamily="2" charset="-78"/>
              </a:rPr>
              <a:t>به دلیل ماهیت طبیعت گرایی رویکرد مطالعه موردی تعمیم‌پذیری یافته‌ها باید به عنوان تخمینی از انتظارات آینده باشد به جای اینکه پیش‌بینی رویدادها و رفتارها باشد.</a:t>
            </a:r>
          </a:p>
          <a:p>
            <a:pPr marL="342900" indent="-342900">
              <a:buFont typeface="Wingdings" pitchFamily="2" charset="2"/>
              <a:buChar char="q"/>
            </a:pPr>
            <a:endParaRPr lang="fa-IR" sz="2000" b="1" dirty="0">
              <a:cs typeface="B Nazanin" pitchFamily="2" charset="-78"/>
            </a:endParaRPr>
          </a:p>
          <a:p>
            <a:pPr marL="342900" indent="-342900">
              <a:buFont typeface="Wingdings" pitchFamily="2" charset="2"/>
              <a:buChar char="q"/>
            </a:pPr>
            <a:endParaRPr lang="fa-IR" sz="2000" b="1" dirty="0">
              <a:cs typeface="B Nazanin" pitchFamily="2" charset="-78"/>
            </a:endParaRPr>
          </a:p>
          <a:p>
            <a:endParaRPr lang="fa-IR" sz="2000" b="1" dirty="0" smtClean="0">
              <a:cs typeface="B Nazanin" pitchFamily="2" charset="-78"/>
            </a:endParaRPr>
          </a:p>
          <a:p>
            <a:pPr marL="342900" indent="-342900">
              <a:buFont typeface="Wingdings" pitchFamily="2" charset="2"/>
              <a:buChar char="q"/>
            </a:pPr>
            <a:endParaRPr lang="fa-IR" sz="2000" b="1" dirty="0">
              <a:cs typeface="B Nazanin" pitchFamily="2" charset="-78"/>
            </a:endParaRPr>
          </a:p>
        </p:txBody>
      </p:sp>
      <p:sp>
        <p:nvSpPr>
          <p:cNvPr id="7" name="Slide Number Placeholder 6"/>
          <p:cNvSpPr>
            <a:spLocks noGrp="1"/>
          </p:cNvSpPr>
          <p:nvPr>
            <p:ph type="sldNum" sz="quarter" idx="12"/>
          </p:nvPr>
        </p:nvSpPr>
        <p:spPr/>
        <p:txBody>
          <a:bodyPr/>
          <a:lstStyle/>
          <a:p>
            <a:fld id="{F1CCA958-2396-44DC-B994-AA3B02A54814}" type="slidenum">
              <a:rPr lang="fa-IR" smtClean="0"/>
              <a:t>9</a:t>
            </a:fld>
            <a:endParaRPr lang="fa-IR"/>
          </a:p>
        </p:txBody>
      </p:sp>
    </p:spTree>
    <p:extLst>
      <p:ext uri="{BB962C8B-B14F-4D97-AF65-F5344CB8AC3E}">
        <p14:creationId xmlns:p14="http://schemas.microsoft.com/office/powerpoint/2010/main" val="3235301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5462</TotalTime>
  <Words>4748</Words>
  <Application>Microsoft Office PowerPoint</Application>
  <PresentationFormat>On-screen Show (4:3)</PresentationFormat>
  <Paragraphs>404</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aa</cp:lastModifiedBy>
  <cp:revision>269</cp:revision>
  <dcterms:created xsi:type="dcterms:W3CDTF">2015-01-02T15:01:38Z</dcterms:created>
  <dcterms:modified xsi:type="dcterms:W3CDTF">2015-10-28T15:41:59Z</dcterms:modified>
</cp:coreProperties>
</file>