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5"/>
  </p:notesMasterIdLst>
  <p:handoutMasterIdLst>
    <p:handoutMasterId r:id="rId6"/>
  </p:handoutMasterIdLst>
  <p:sldIdLst>
    <p:sldId id="256" r:id="rId2"/>
    <p:sldId id="396" r:id="rId3"/>
    <p:sldId id="263" r:id="rId4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A08618"/>
    <a:srgbClr val="FF9999"/>
    <a:srgbClr val="CCFF66"/>
    <a:srgbClr val="EFFD69"/>
    <a:srgbClr val="6DE1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30" autoAdjust="0"/>
    <p:restoredTop sz="94679" autoAdjust="0"/>
  </p:normalViewPr>
  <p:slideViewPr>
    <p:cSldViewPr>
      <p:cViewPr varScale="1">
        <p:scale>
          <a:sx n="70" d="100"/>
          <a:sy n="70" d="100"/>
        </p:scale>
        <p:origin x="-11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8" d="100"/>
        <a:sy n="3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2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2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fld id="{965CBFB0-2EE6-45C6-A255-CABB114F6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387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14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b="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b="0"/>
            </a:lvl1pPr>
          </a:lstStyle>
          <a:p>
            <a:pPr>
              <a:defRPr/>
            </a:pPr>
            <a:fld id="{0179FA27-5FC7-4876-A9D5-8203419DEB2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57749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2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3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6" name="Group 4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Line 27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Line 28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" name="Line 29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" name="Line 30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" name="Line 31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" name="Line 32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Line 33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Line 34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Line 35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" name="Line 36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" name="Line 37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" name="Line 38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" name="Line 39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Line 40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Line 41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Line 42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Line 43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44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Line 45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Line 46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Line 47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" name="Line 48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Line 49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" name="Line 50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Line 51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" name="Line 52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" name="Line 53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Line 54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Line 55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" name="Line 56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76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65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63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64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Arc 66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75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7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68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Arc 69"/>
              <p:cNvSpPr>
                <a:spLocks/>
              </p:cNvSpPr>
              <p:nvPr/>
            </p:nvSpPr>
            <p:spPr bwMode="ltGray">
              <a:xfrm rot="5400000">
                <a:off x="5097" y="3346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201" name="Rectangle 5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 noProof="0" smtClean="0"/>
              <a:t>Muokkaa otsikon perustyyliä napsauttamalla</a:t>
            </a:r>
          </a:p>
        </p:txBody>
      </p:sp>
      <p:sp>
        <p:nvSpPr>
          <p:cNvPr id="6202" name="Rectangle 5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fi-FI" noProof="0" smtClean="0"/>
              <a:t>Muokkaa alaotsikon perustyyliä napsauttamalla</a:t>
            </a:r>
          </a:p>
        </p:txBody>
      </p:sp>
      <p:sp>
        <p:nvSpPr>
          <p:cNvPr id="69" name="Rectangle 71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v2.2</a:t>
            </a:r>
          </a:p>
        </p:txBody>
      </p:sp>
      <p:sp>
        <p:nvSpPr>
          <p:cNvPr id="70" name="Rectangle 72"/>
          <p:cNvSpPr>
            <a:spLocks noGrp="1" noChangeArrowheads="1"/>
          </p:cNvSpPr>
          <p:nvPr>
            <p:ph type="ftr" sz="quarter" idx="11"/>
          </p:nvPr>
        </p:nvSpPr>
        <p:spPr>
          <a:xfrm>
            <a:off x="2843213" y="6248400"/>
            <a:ext cx="5257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Petri Nokelainen, University of Tampere, Finland</a:t>
            </a:r>
          </a:p>
        </p:txBody>
      </p:sp>
    </p:spTree>
    <p:extLst>
      <p:ext uri="{BB962C8B-B14F-4D97-AF65-F5344CB8AC3E}">
        <p14:creationId xmlns:p14="http://schemas.microsoft.com/office/powerpoint/2010/main" val="990840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v2.2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Petri Nokelainen, University of Tampere, Finland</a:t>
            </a: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DA1DF-17D7-4945-AB96-6B851D571CC1}" type="slidenum">
              <a:rPr lang="fi-FI"/>
              <a:pPr>
                <a:defRPr/>
              </a:pPr>
              <a:t>‹#›</a:t>
            </a:fld>
            <a:r>
              <a:rPr lang="fi-FI"/>
              <a:t> / 145</a:t>
            </a:r>
          </a:p>
        </p:txBody>
      </p:sp>
    </p:spTree>
    <p:extLst>
      <p:ext uri="{BB962C8B-B14F-4D97-AF65-F5344CB8AC3E}">
        <p14:creationId xmlns:p14="http://schemas.microsoft.com/office/powerpoint/2010/main" val="204837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3250" y="304800"/>
            <a:ext cx="21145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61912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v2.2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Petri Nokelainen, University of Tampere, Finland</a:t>
            </a: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2B3F5-6D40-4BBA-A43F-0BA282225B14}" type="slidenum">
              <a:rPr lang="fi-FI"/>
              <a:pPr>
                <a:defRPr/>
              </a:pPr>
              <a:t>‹#›</a:t>
            </a:fld>
            <a:r>
              <a:rPr lang="fi-FI"/>
              <a:t> / 145</a:t>
            </a:r>
          </a:p>
        </p:txBody>
      </p:sp>
    </p:spTree>
    <p:extLst>
      <p:ext uri="{BB962C8B-B14F-4D97-AF65-F5344CB8AC3E}">
        <p14:creationId xmlns:p14="http://schemas.microsoft.com/office/powerpoint/2010/main" val="892007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458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19050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v2.2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Petri Nokelainen, University of Tampere, Finland</a:t>
            </a: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760D7-E9CB-400C-B68E-26A6DC112271}" type="slidenum">
              <a:rPr lang="fi-FI"/>
              <a:pPr>
                <a:defRPr/>
              </a:pPr>
              <a:t>‹#›</a:t>
            </a:fld>
            <a:r>
              <a:rPr lang="fi-FI"/>
              <a:t> / 145</a:t>
            </a:r>
          </a:p>
        </p:txBody>
      </p:sp>
    </p:spTree>
    <p:extLst>
      <p:ext uri="{BB962C8B-B14F-4D97-AF65-F5344CB8AC3E}">
        <p14:creationId xmlns:p14="http://schemas.microsoft.com/office/powerpoint/2010/main" val="21401382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458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v2.2</a:t>
            </a:r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Petri Nokelainen, University of Tampere, Finland</a:t>
            </a:r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9DA2B-8BDE-431D-9446-4F509BE0044B}" type="slidenum">
              <a:rPr lang="fi-FI"/>
              <a:pPr>
                <a:defRPr/>
              </a:pPr>
              <a:t>‹#›</a:t>
            </a:fld>
            <a:r>
              <a:rPr lang="fi-FI"/>
              <a:t> / 145</a:t>
            </a:r>
          </a:p>
        </p:txBody>
      </p:sp>
    </p:spTree>
    <p:extLst>
      <p:ext uri="{BB962C8B-B14F-4D97-AF65-F5344CB8AC3E}">
        <p14:creationId xmlns:p14="http://schemas.microsoft.com/office/powerpoint/2010/main" val="35419691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458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00600" y="19050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00600" y="40386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v2.2</a:t>
            </a:r>
          </a:p>
        </p:txBody>
      </p:sp>
      <p:sp>
        <p:nvSpPr>
          <p:cNvPr id="7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Petri Nokelainen, University of Tampere, Finland</a:t>
            </a:r>
          </a:p>
        </p:txBody>
      </p:sp>
      <p:sp>
        <p:nvSpPr>
          <p:cNvPr id="8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66AC0-98AF-4AA3-8725-AA0B4B557FBA}" type="slidenum">
              <a:rPr lang="fi-FI"/>
              <a:pPr>
                <a:defRPr/>
              </a:pPr>
              <a:t>‹#›</a:t>
            </a:fld>
            <a:r>
              <a:rPr lang="fi-FI"/>
              <a:t> / 145</a:t>
            </a:r>
          </a:p>
        </p:txBody>
      </p:sp>
    </p:spTree>
    <p:extLst>
      <p:ext uri="{BB962C8B-B14F-4D97-AF65-F5344CB8AC3E}">
        <p14:creationId xmlns:p14="http://schemas.microsoft.com/office/powerpoint/2010/main" val="3256921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v2.2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Petri Nokelainen, University of Tampere, Finland</a:t>
            </a: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92401-1816-4827-A3F6-6B27680D7F58}" type="slidenum">
              <a:rPr lang="fi-FI"/>
              <a:pPr>
                <a:defRPr/>
              </a:pPr>
              <a:t>‹#›</a:t>
            </a:fld>
            <a:r>
              <a:rPr lang="fi-FI"/>
              <a:t> / 145</a:t>
            </a:r>
          </a:p>
        </p:txBody>
      </p:sp>
    </p:spTree>
    <p:extLst>
      <p:ext uri="{BB962C8B-B14F-4D97-AF65-F5344CB8AC3E}">
        <p14:creationId xmlns:p14="http://schemas.microsoft.com/office/powerpoint/2010/main" val="2646953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v2.2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Petri Nokelainen, University of Tampere, Finland</a:t>
            </a: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C3D9E-0606-44EF-8606-028D3379366E}" type="slidenum">
              <a:rPr lang="fi-FI"/>
              <a:pPr>
                <a:defRPr/>
              </a:pPr>
              <a:t>‹#›</a:t>
            </a:fld>
            <a:r>
              <a:rPr lang="fi-FI"/>
              <a:t> / 145</a:t>
            </a:r>
          </a:p>
        </p:txBody>
      </p:sp>
    </p:spTree>
    <p:extLst>
      <p:ext uri="{BB962C8B-B14F-4D97-AF65-F5344CB8AC3E}">
        <p14:creationId xmlns:p14="http://schemas.microsoft.com/office/powerpoint/2010/main" val="360671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v2.2</a:t>
            </a:r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Petri Nokelainen, University of Tampere, Finland</a:t>
            </a:r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FF04E5-646F-47C1-9C88-11F4D0E6CF74}" type="slidenum">
              <a:rPr lang="fi-FI"/>
              <a:pPr>
                <a:defRPr/>
              </a:pPr>
              <a:t>‹#›</a:t>
            </a:fld>
            <a:r>
              <a:rPr lang="fi-FI"/>
              <a:t> / 145</a:t>
            </a:r>
          </a:p>
        </p:txBody>
      </p:sp>
    </p:spTree>
    <p:extLst>
      <p:ext uri="{BB962C8B-B14F-4D97-AF65-F5344CB8AC3E}">
        <p14:creationId xmlns:p14="http://schemas.microsoft.com/office/powerpoint/2010/main" val="3193279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v2.2</a:t>
            </a:r>
          </a:p>
        </p:txBody>
      </p:sp>
      <p:sp>
        <p:nvSpPr>
          <p:cNvPr id="8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Petri Nokelainen, University of Tampere, Finland</a:t>
            </a:r>
          </a:p>
        </p:txBody>
      </p:sp>
      <p:sp>
        <p:nvSpPr>
          <p:cNvPr id="9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E94EA-B502-4C48-B91A-A56B03AA89B0}" type="slidenum">
              <a:rPr lang="fi-FI"/>
              <a:pPr>
                <a:defRPr/>
              </a:pPr>
              <a:t>‹#›</a:t>
            </a:fld>
            <a:r>
              <a:rPr lang="fi-FI"/>
              <a:t> / 145</a:t>
            </a:r>
          </a:p>
        </p:txBody>
      </p:sp>
    </p:spTree>
    <p:extLst>
      <p:ext uri="{BB962C8B-B14F-4D97-AF65-F5344CB8AC3E}">
        <p14:creationId xmlns:p14="http://schemas.microsoft.com/office/powerpoint/2010/main" val="4186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v2.2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Petri Nokelainen, University of Tampere, Finland</a:t>
            </a: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AF3AFD-5B5F-4314-A226-21B0E596FECB}" type="slidenum">
              <a:rPr lang="fi-FI"/>
              <a:pPr>
                <a:defRPr/>
              </a:pPr>
              <a:t>‹#›</a:t>
            </a:fld>
            <a:r>
              <a:rPr lang="fi-FI"/>
              <a:t> / 145</a:t>
            </a:r>
          </a:p>
        </p:txBody>
      </p:sp>
    </p:spTree>
    <p:extLst>
      <p:ext uri="{BB962C8B-B14F-4D97-AF65-F5344CB8AC3E}">
        <p14:creationId xmlns:p14="http://schemas.microsoft.com/office/powerpoint/2010/main" val="3756581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v2.2</a:t>
            </a:r>
          </a:p>
        </p:txBody>
      </p:sp>
      <p:sp>
        <p:nvSpPr>
          <p:cNvPr id="3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Petri Nokelainen, University of Tampere, Finland</a:t>
            </a:r>
          </a:p>
        </p:txBody>
      </p:sp>
      <p:sp>
        <p:nvSpPr>
          <p:cNvPr id="4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11B40-7426-4672-BB67-12473D3FBA5F}" type="slidenum">
              <a:rPr lang="fi-FI"/>
              <a:pPr>
                <a:defRPr/>
              </a:pPr>
              <a:t>‹#›</a:t>
            </a:fld>
            <a:r>
              <a:rPr lang="fi-FI"/>
              <a:t> / 145</a:t>
            </a:r>
          </a:p>
        </p:txBody>
      </p:sp>
    </p:spTree>
    <p:extLst>
      <p:ext uri="{BB962C8B-B14F-4D97-AF65-F5344CB8AC3E}">
        <p14:creationId xmlns:p14="http://schemas.microsoft.com/office/powerpoint/2010/main" val="1586215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v2.2</a:t>
            </a:r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Petri Nokelainen, University of Tampere, Finland</a:t>
            </a:r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0C5517-ACF2-4DA1-A918-19D021D88FEA}" type="slidenum">
              <a:rPr lang="fi-FI"/>
              <a:pPr>
                <a:defRPr/>
              </a:pPr>
              <a:t>‹#›</a:t>
            </a:fld>
            <a:r>
              <a:rPr lang="fi-FI"/>
              <a:t> / 145</a:t>
            </a:r>
          </a:p>
        </p:txBody>
      </p:sp>
    </p:spTree>
    <p:extLst>
      <p:ext uri="{BB962C8B-B14F-4D97-AF65-F5344CB8AC3E}">
        <p14:creationId xmlns:p14="http://schemas.microsoft.com/office/powerpoint/2010/main" val="1543768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v2.2</a:t>
            </a:r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Petri Nokelainen, University of Tampere, Finland</a:t>
            </a:r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1B446-ED2D-41D6-A235-CDE9C02DE80C}" type="slidenum">
              <a:rPr lang="fi-FI"/>
              <a:pPr>
                <a:defRPr/>
              </a:pPr>
              <a:t>‹#›</a:t>
            </a:fld>
            <a:r>
              <a:rPr lang="fi-FI"/>
              <a:t> / 145</a:t>
            </a:r>
          </a:p>
        </p:txBody>
      </p:sp>
    </p:spTree>
    <p:extLst>
      <p:ext uri="{BB962C8B-B14F-4D97-AF65-F5344CB8AC3E}">
        <p14:creationId xmlns:p14="http://schemas.microsoft.com/office/powerpoint/2010/main" val="236170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70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8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9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1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3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4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5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7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8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9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0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1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40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41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2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3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4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5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6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7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8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9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0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1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2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3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4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5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6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7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8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9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0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3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4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7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8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033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5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6" name="Line 60"/>
              <p:cNvSpPr>
                <a:spLocks noChangeShapeType="1"/>
              </p:cNvSpPr>
              <p:nvPr/>
            </p:nvSpPr>
            <p:spPr bwMode="ltGray">
              <a:xfrm flipH="1">
                <a:off x="96" y="1037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" name="Arc 62"/>
              <p:cNvSpPr>
                <a:spLocks/>
              </p:cNvSpPr>
              <p:nvPr/>
            </p:nvSpPr>
            <p:spPr bwMode="ltGray">
              <a:xfrm flipH="1">
                <a:off x="217" y="916"/>
                <a:ext cx="239" cy="239"/>
              </a:xfrm>
              <a:custGeom>
                <a:avLst/>
                <a:gdLst>
                  <a:gd name="T0" fmla="*/ 1 w 43195"/>
                  <a:gd name="T1" fmla="*/ 0 h 43200"/>
                  <a:gd name="T2" fmla="*/ 0 w 43195"/>
                  <a:gd name="T3" fmla="*/ 1 h 43200"/>
                  <a:gd name="T4" fmla="*/ 1 w 43195"/>
                  <a:gd name="T5" fmla="*/ 1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458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otsikon perustyyliä napsauttamalla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1092" name="Rectangle 6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8175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r>
              <a:rPr lang="fi-FI"/>
              <a:t>v2.2</a:t>
            </a:r>
          </a:p>
        </p:txBody>
      </p:sp>
      <p:sp>
        <p:nvSpPr>
          <p:cNvPr id="1093" name="Rectangle 6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43213" y="6381750"/>
            <a:ext cx="4176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r>
              <a:rPr lang="fi-FI"/>
              <a:t>Petri Nokelainen, University of Tampere, Finland</a:t>
            </a:r>
          </a:p>
        </p:txBody>
      </p:sp>
      <p:sp>
        <p:nvSpPr>
          <p:cNvPr id="1094" name="Rectangle 7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24750" y="6381750"/>
            <a:ext cx="1150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D1DCE0D3-8B8D-4791-97F4-563288F8297D}" type="slidenum">
              <a:rPr lang="fi-FI"/>
              <a:pPr>
                <a:defRPr/>
              </a:pPr>
              <a:t>‹#›</a:t>
            </a:fld>
            <a:r>
              <a:rPr lang="fi-FI"/>
              <a:t> / 145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harazmi-statistics.ir/fa/default.asp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524000"/>
            <a:ext cx="7772400" cy="1371600"/>
          </a:xfrm>
        </p:spPr>
        <p:txBody>
          <a:bodyPr/>
          <a:lstStyle/>
          <a:p>
            <a:pPr algn="ctr" rtl="1" eaLnBrk="1" hangingPunct="1"/>
            <a:r>
              <a:rPr lang="fa-IR" sz="4400" smtClean="0">
                <a:solidFill>
                  <a:schemeClr val="tx1"/>
                </a:solidFill>
                <a:cs typeface="B Titr" pitchFamily="2" charset="-78"/>
              </a:rPr>
              <a:t>عنوان</a:t>
            </a:r>
            <a:endParaRPr lang="en-US" sz="4400" smtClean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30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042988" y="3644900"/>
            <a:ext cx="6400800" cy="1198563"/>
          </a:xfrm>
        </p:spPr>
        <p:txBody>
          <a:bodyPr/>
          <a:lstStyle/>
          <a:p>
            <a:pPr algn="ctr" rtl="1" eaLnBrk="1" hangingPunct="1"/>
            <a:r>
              <a:rPr lang="fa-IR" sz="2000" smtClean="0">
                <a:cs typeface="B Titr" pitchFamily="2" charset="-78"/>
              </a:rPr>
              <a:t>عناوین فرعی</a:t>
            </a:r>
            <a:endParaRPr lang="en-US" sz="1800" smtClean="0"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8458200" cy="1143000"/>
          </a:xfrm>
        </p:spPr>
        <p:txBody>
          <a:bodyPr/>
          <a:lstStyle/>
          <a:p>
            <a:pPr algn="r" rtl="1" eaLnBrk="1" hangingPunct="1"/>
            <a:r>
              <a:rPr lang="fi-FI" smtClean="0"/>
              <a:t>Contents</a:t>
            </a:r>
            <a:endParaRPr lang="en-US" smtClean="0"/>
          </a:p>
        </p:txBody>
      </p:sp>
      <p:sp>
        <p:nvSpPr>
          <p:cNvPr id="40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>
              <a:lnSpc>
                <a:spcPct val="80000"/>
              </a:lnSpc>
            </a:pPr>
            <a:r>
              <a:rPr lang="fi-FI" sz="2400" b="1" smtClean="0"/>
              <a:t>Introduction</a:t>
            </a:r>
          </a:p>
          <a:p>
            <a:pPr algn="r" rtl="1" eaLnBrk="1" hangingPunct="1">
              <a:lnSpc>
                <a:spcPct val="80000"/>
              </a:lnSpc>
            </a:pPr>
            <a:r>
              <a:rPr lang="fi-FI" sz="2400" smtClean="0"/>
              <a:t>Path Analysis</a:t>
            </a:r>
            <a:endParaRPr lang="en-US" sz="2400" smtClean="0"/>
          </a:p>
          <a:p>
            <a:pPr algn="r" rtl="1" eaLnBrk="1" hangingPunct="1">
              <a:lnSpc>
                <a:spcPct val="80000"/>
              </a:lnSpc>
            </a:pPr>
            <a:r>
              <a:rPr lang="en-US" sz="2400" smtClean="0"/>
              <a:t>Basic Concepts of Factor Analysis</a:t>
            </a:r>
          </a:p>
          <a:p>
            <a:pPr algn="r" rtl="1" eaLnBrk="1" hangingPunct="1">
              <a:lnSpc>
                <a:spcPct val="80000"/>
              </a:lnSpc>
            </a:pPr>
            <a:r>
              <a:rPr lang="en-US" sz="2400" smtClean="0">
                <a:cs typeface="Times New Roman" pitchFamily="18" charset="0"/>
              </a:rPr>
              <a:t>Model Constructing</a:t>
            </a:r>
          </a:p>
          <a:p>
            <a:pPr lvl="1" algn="r" rtl="1" eaLnBrk="1" hangingPunct="1">
              <a:lnSpc>
                <a:spcPct val="80000"/>
              </a:lnSpc>
            </a:pPr>
            <a:r>
              <a:rPr lang="fi-FI" sz="2000" smtClean="0">
                <a:cs typeface="Times New Roman" pitchFamily="18" charset="0"/>
              </a:rPr>
              <a:t>Model hypotheses</a:t>
            </a:r>
          </a:p>
          <a:p>
            <a:pPr lvl="1" algn="r" rtl="1" eaLnBrk="1" hangingPunct="1">
              <a:lnSpc>
                <a:spcPct val="80000"/>
              </a:lnSpc>
            </a:pPr>
            <a:r>
              <a:rPr lang="fi-FI" sz="2000" smtClean="0">
                <a:cs typeface="Times New Roman" pitchFamily="18" charset="0"/>
              </a:rPr>
              <a:t>Model specification</a:t>
            </a:r>
          </a:p>
          <a:p>
            <a:pPr lvl="1" algn="r" rtl="1" eaLnBrk="1" hangingPunct="1">
              <a:lnSpc>
                <a:spcPct val="80000"/>
              </a:lnSpc>
            </a:pPr>
            <a:r>
              <a:rPr lang="fi-FI" sz="2000" smtClean="0">
                <a:cs typeface="Times New Roman" pitchFamily="18" charset="0"/>
              </a:rPr>
              <a:t>Model identification</a:t>
            </a:r>
          </a:p>
          <a:p>
            <a:pPr lvl="1" algn="r" rtl="1" eaLnBrk="1" hangingPunct="1">
              <a:lnSpc>
                <a:spcPct val="80000"/>
              </a:lnSpc>
            </a:pPr>
            <a:r>
              <a:rPr lang="fi-FI" sz="2000" smtClean="0">
                <a:cs typeface="Times New Roman" pitchFamily="18" charset="0"/>
              </a:rPr>
              <a:t>Model estimation</a:t>
            </a:r>
          </a:p>
          <a:p>
            <a:pPr algn="r" rtl="1" eaLnBrk="1" hangingPunct="1">
              <a:lnSpc>
                <a:spcPct val="80000"/>
              </a:lnSpc>
            </a:pPr>
            <a:r>
              <a:rPr lang="en-US" sz="2400" smtClean="0">
                <a:cs typeface="Times New Roman" pitchFamily="18" charset="0"/>
              </a:rPr>
              <a:t>An Example of SEM: </a:t>
            </a:r>
            <a:r>
              <a:rPr lang="en-US" sz="2400" smtClean="0"/>
              <a:t>Commitment to Work and Organization</a:t>
            </a:r>
          </a:p>
          <a:p>
            <a:pPr algn="r" rtl="1" eaLnBrk="1" hangingPunct="1">
              <a:lnSpc>
                <a:spcPct val="80000"/>
              </a:lnSpc>
            </a:pPr>
            <a:r>
              <a:rPr lang="fi-FI" sz="2400" smtClean="0"/>
              <a:t>Conclusions</a:t>
            </a:r>
          </a:p>
          <a:p>
            <a:pPr algn="r" rtl="1" eaLnBrk="1" hangingPunct="1">
              <a:lnSpc>
                <a:spcPct val="80000"/>
              </a:lnSpc>
            </a:pPr>
            <a:r>
              <a:rPr lang="fi-FI" sz="2400" smtClean="0"/>
              <a:t>References</a:t>
            </a:r>
            <a:endParaRPr lang="en-US" sz="2400" smtClean="0"/>
          </a:p>
        </p:txBody>
      </p:sp>
      <p:sp>
        <p:nvSpPr>
          <p:cNvPr id="4100" name="TextBox 4"/>
          <p:cNvSpPr txBox="1">
            <a:spLocks noChangeArrowheads="1"/>
          </p:cNvSpPr>
          <p:nvPr/>
        </p:nvSpPr>
        <p:spPr bwMode="auto">
          <a:xfrm>
            <a:off x="900113" y="5876925"/>
            <a:ext cx="511333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rtl="1" eaLnBrk="1" hangingPunct="1"/>
            <a:r>
              <a:rPr lang="fa-IR">
                <a:latin typeface="Arial" charset="0"/>
                <a:cs typeface="B Titr" pitchFamily="2" charset="-78"/>
              </a:rPr>
              <a:t> برای دریافت قالب های بیشتر به سایت زیر مراجعه کنید</a:t>
            </a:r>
          </a:p>
          <a:p>
            <a:pPr algn="ctr" rtl="1" eaLnBrk="1" hangingPunct="1"/>
            <a:r>
              <a:rPr lang="en-US">
                <a:latin typeface="Arial" charset="0"/>
                <a:cs typeface="B Titr" pitchFamily="2" charset="-78"/>
                <a:hlinkClick r:id="rId2"/>
              </a:rPr>
              <a:t>www.Kharazmi-Statistics.ir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458200" cy="1143000"/>
          </a:xfrm>
        </p:spPr>
        <p:txBody>
          <a:bodyPr/>
          <a:lstStyle/>
          <a:p>
            <a:pPr algn="r" rtl="1" eaLnBrk="1" hangingPunct="1"/>
            <a:r>
              <a:rPr lang="en-US" smtClean="0">
                <a:cs typeface="Times New Roman" pitchFamily="18" charset="0"/>
              </a:rPr>
              <a:t>Introduction</a:t>
            </a:r>
            <a:endParaRPr lang="en-US" sz="2800" smtClean="0">
              <a:cs typeface="Times New Roman" pitchFamily="18" charset="0"/>
            </a:endParaRPr>
          </a:p>
        </p:txBody>
      </p:sp>
      <p:sp>
        <p:nvSpPr>
          <p:cNvPr id="51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/>
            <a:r>
              <a:rPr lang="en-US" sz="2400" smtClean="0"/>
              <a:t>Development of Western science is based on two great achievements: the invention of the formal logical system (in Euclidean geometry) by the Greek philosophers, and </a:t>
            </a:r>
            <a:r>
              <a:rPr lang="en-US" sz="2400" smtClean="0">
                <a:solidFill>
                  <a:schemeClr val="tx2"/>
                </a:solidFill>
              </a:rPr>
              <a:t>the possibility to find out causal relationships by systematic experiment</a:t>
            </a:r>
            <a:r>
              <a:rPr lang="en-US" sz="2400" smtClean="0"/>
              <a:t> (during the Renaissance).</a:t>
            </a:r>
          </a:p>
          <a:p>
            <a:pPr rtl="1" eaLnBrk="1" hangingPunct="1">
              <a:buFont typeface="Wingdings" pitchFamily="2" charset="2"/>
              <a:buNone/>
            </a:pPr>
            <a:r>
              <a:rPr lang="en-US" sz="2400" i="1" smtClean="0"/>
              <a:t>						</a:t>
            </a:r>
            <a:r>
              <a:rPr lang="en-US" sz="1800" smtClean="0"/>
              <a:t>Albert Einstein </a:t>
            </a:r>
            <a:br>
              <a:rPr lang="en-US" sz="1800" smtClean="0"/>
            </a:br>
            <a:r>
              <a:rPr lang="en-US" sz="1800" smtClean="0"/>
              <a:t>(in Pearl, 2000)</a:t>
            </a:r>
            <a:endParaRPr lang="en-US" sz="240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nikopio">
  <a:themeElements>
    <a:clrScheme name="Sinikopio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Sinikopi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inikopio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nikopio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nikopio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nikopio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nikopio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nikopio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nikopio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nikopio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F:\Progs\msoffice2000pro\Templates\Presentation Designs\Sinikopio.pot</Template>
  <TotalTime>6346</TotalTime>
  <Words>91</Words>
  <Application>Microsoft Office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Tahoma</vt:lpstr>
      <vt:lpstr>Arial</vt:lpstr>
      <vt:lpstr>Wingdings</vt:lpstr>
      <vt:lpstr>Times New Roman</vt:lpstr>
      <vt:lpstr>B Titr</vt:lpstr>
      <vt:lpstr>Sinikopio</vt:lpstr>
      <vt:lpstr>عنوان</vt:lpstr>
      <vt:lpstr>Contents</vt:lpstr>
      <vt:lpstr>Introduction</vt:lpstr>
    </vt:vector>
  </TitlesOfParts>
  <Company>University of Tampere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Structural Equation Modeling</dc:title>
  <dc:creator>Petri Nokelainen</dc:creator>
  <dc:description>v2.03</dc:description>
  <cp:lastModifiedBy>aa</cp:lastModifiedBy>
  <cp:revision>109</cp:revision>
  <cp:lastPrinted>1601-01-01T00:00:00Z</cp:lastPrinted>
  <dcterms:created xsi:type="dcterms:W3CDTF">2007-02-12T21:10:03Z</dcterms:created>
  <dcterms:modified xsi:type="dcterms:W3CDTF">2015-10-28T16:00:38Z</dcterms:modified>
</cp:coreProperties>
</file>