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22" autoAdjust="0"/>
    <p:restoredTop sz="86396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92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0196-D3A0-428A-960F-0AE253599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E9F32-C2EC-4389-AE6D-19B303F89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1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11884-13CD-4742-8D41-8DA4CCEC2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9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423DD-F575-4493-9809-E35C012E9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8ACB7-2B75-46C3-9D48-7B181D415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6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3742F-EAA8-422C-B527-94C126F9C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3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7645C-9241-4362-AFE4-E71E8A16F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EA9FE-0899-47FA-9742-C27087F6D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5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56076-393F-473B-A4CE-4F4E2971F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2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BB277-6BC0-4787-95D1-BEB18F8CE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8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5F0BC-D587-4CF1-A61C-CB0966BE2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982A22C-F0C4-46D0-81F5-25EC75A48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143000"/>
            <a:ext cx="6400800" cy="2209800"/>
          </a:xfrm>
        </p:spPr>
        <p:txBody>
          <a:bodyPr/>
          <a:lstStyle/>
          <a:p>
            <a:pPr algn="ctr" rtl="1" eaLnBrk="1" hangingPunct="1"/>
            <a:r>
              <a:rPr lang="fa-IR" smtClean="0">
                <a:cs typeface="B Titr" pitchFamily="2" charset="-78"/>
              </a:rPr>
              <a:t>عنوان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rtl="1" eaLnBrk="1" hangingPunct="1"/>
            <a:r>
              <a:rPr lang="fa-IR" sz="3200" i="1" smtClean="0">
                <a:cs typeface="B Titr" pitchFamily="2" charset="-78"/>
              </a:rPr>
              <a:t>عنوان فرعی</a:t>
            </a:r>
            <a:endParaRPr lang="en-US" sz="3200" i="1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en-US" smtClean="0"/>
              <a:t>AKA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en-US" sz="3200" smtClean="0"/>
              <a:t>SEM – Structural Equation Modeling</a:t>
            </a:r>
          </a:p>
          <a:p>
            <a:pPr algn="r" rtl="1" eaLnBrk="1" hangingPunct="1"/>
            <a:r>
              <a:rPr lang="en-US" sz="3200" smtClean="0"/>
              <a:t>CSA – Covariance Structure Analysis</a:t>
            </a:r>
          </a:p>
          <a:p>
            <a:pPr algn="r" rtl="1" eaLnBrk="1" hangingPunct="1"/>
            <a:r>
              <a:rPr lang="en-US" sz="3200" smtClean="0"/>
              <a:t>Causal Models</a:t>
            </a:r>
          </a:p>
          <a:p>
            <a:pPr algn="r" rtl="1" eaLnBrk="1" hangingPunct="1"/>
            <a:r>
              <a:rPr lang="en-US" sz="3200" smtClean="0"/>
              <a:t>Simultaneous Equations</a:t>
            </a:r>
          </a:p>
          <a:p>
            <a:pPr algn="r" rtl="1" eaLnBrk="1" hangingPunct="1"/>
            <a:r>
              <a:rPr lang="en-US" sz="3200" smtClean="0"/>
              <a:t>Path Analysis</a:t>
            </a:r>
          </a:p>
          <a:p>
            <a:pPr algn="r" rtl="1" eaLnBrk="1" hangingPunct="1"/>
            <a:r>
              <a:rPr lang="en-US" sz="3200" smtClean="0"/>
              <a:t>Confirmatory Factor Analysis</a:t>
            </a: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2000250" y="6019800"/>
            <a:ext cx="51133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en-US" smtClean="0"/>
              <a:t>Jargon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r" rtl="1" eaLnBrk="1" hangingPunct="1"/>
            <a:r>
              <a:rPr lang="en-US" smtClean="0"/>
              <a:t>Measured variable</a:t>
            </a:r>
          </a:p>
          <a:p>
            <a:pPr lvl="1" algn="r" rtl="1" eaLnBrk="1" hangingPunct="1"/>
            <a:r>
              <a:rPr lang="en-US" smtClean="0"/>
              <a:t>Observed variables, indicators or  manifest variables in an SEM design</a:t>
            </a:r>
          </a:p>
          <a:p>
            <a:pPr lvl="1" algn="r" rtl="1" eaLnBrk="1" hangingPunct="1"/>
            <a:r>
              <a:rPr lang="en-US" smtClean="0"/>
              <a:t>Predictors and outcomes in path analysis</a:t>
            </a:r>
          </a:p>
          <a:p>
            <a:pPr lvl="1" algn="r" rtl="1" eaLnBrk="1" hangingPunct="1"/>
            <a:r>
              <a:rPr lang="en-US" smtClean="0"/>
              <a:t>Squares in the diagram</a:t>
            </a:r>
          </a:p>
          <a:p>
            <a:pPr algn="r" rtl="1" eaLnBrk="1" hangingPunct="1"/>
            <a:r>
              <a:rPr lang="en-US" smtClean="0"/>
              <a:t>Latent Variable</a:t>
            </a:r>
          </a:p>
          <a:p>
            <a:pPr lvl="1" algn="r" rtl="1" eaLnBrk="1" hangingPunct="1"/>
            <a:r>
              <a:rPr lang="en-US" smtClean="0"/>
              <a:t>Un-observable variable in the model, factor, construct</a:t>
            </a:r>
          </a:p>
          <a:p>
            <a:pPr lvl="1" algn="r" rtl="1" eaLnBrk="1" hangingPunct="1"/>
            <a:r>
              <a:rPr lang="en-US" smtClean="0"/>
              <a:t>Construct driving measured variables in the measurement model</a:t>
            </a:r>
          </a:p>
          <a:p>
            <a:pPr lvl="1" algn="r" rtl="1" eaLnBrk="1" hangingPunct="1"/>
            <a:r>
              <a:rPr lang="en-US" smtClean="0"/>
              <a:t>Circles in the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156</TotalTime>
  <Words>82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Times New Roman</vt:lpstr>
      <vt:lpstr>Wingdings</vt:lpstr>
      <vt:lpstr>Calibri</vt:lpstr>
      <vt:lpstr>B Titr</vt:lpstr>
      <vt:lpstr>Layers</vt:lpstr>
      <vt:lpstr>عنوان</vt:lpstr>
      <vt:lpstr>AKA</vt:lpstr>
      <vt:lpstr>Jargon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Equation Modeling</dc:title>
  <dc:creator>Andrew Ainsworth</dc:creator>
  <cp:lastModifiedBy>aa</cp:lastModifiedBy>
  <cp:revision>6</cp:revision>
  <dcterms:created xsi:type="dcterms:W3CDTF">2004-05-06T06:59:33Z</dcterms:created>
  <dcterms:modified xsi:type="dcterms:W3CDTF">2015-10-28T16:00:24Z</dcterms:modified>
</cp:coreProperties>
</file>